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7.jpg" ContentType="image/jpg"/>
  <Override PartName="/ppt/media/image30.jpg" ContentType="image/jpg"/>
  <Override PartName="/ppt/notesSlides/notesSlide3.xml" ContentType="application/vnd.openxmlformats-officedocument.presentationml.notesSlide+xml"/>
  <Override PartName="/ppt/media/image31.jpg" ContentType="image/jpg"/>
  <Override PartName="/ppt/media/image32.jpg" ContentType="image/jpg"/>
  <Override PartName="/ppt/media/image33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61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80" r:id="rId1"/>
    <p:sldMasterId id="2147484109" r:id="rId2"/>
    <p:sldMasterId id="2147484092" r:id="rId3"/>
  </p:sldMasterIdLst>
  <p:notesMasterIdLst>
    <p:notesMasterId r:id="rId73"/>
  </p:notesMasterIdLst>
  <p:handoutMasterIdLst>
    <p:handoutMasterId r:id="rId74"/>
  </p:handoutMasterIdLst>
  <p:sldIdLst>
    <p:sldId id="256" r:id="rId4"/>
    <p:sldId id="346" r:id="rId5"/>
    <p:sldId id="257" r:id="rId6"/>
    <p:sldId id="328" r:id="rId7"/>
    <p:sldId id="329" r:id="rId8"/>
    <p:sldId id="317" r:id="rId9"/>
    <p:sldId id="331" r:id="rId10"/>
    <p:sldId id="332" r:id="rId11"/>
    <p:sldId id="262" r:id="rId12"/>
    <p:sldId id="337" r:id="rId13"/>
    <p:sldId id="339" r:id="rId14"/>
    <p:sldId id="336" r:id="rId15"/>
    <p:sldId id="338" r:id="rId16"/>
    <p:sldId id="340" r:id="rId17"/>
    <p:sldId id="341" r:id="rId18"/>
    <p:sldId id="342" r:id="rId19"/>
    <p:sldId id="333" r:id="rId20"/>
    <p:sldId id="343" r:id="rId21"/>
    <p:sldId id="347" r:id="rId22"/>
    <p:sldId id="348" r:id="rId23"/>
    <p:sldId id="349" r:id="rId24"/>
    <p:sldId id="383" r:id="rId25"/>
    <p:sldId id="350" r:id="rId26"/>
    <p:sldId id="351" r:id="rId27"/>
    <p:sldId id="352" r:id="rId28"/>
    <p:sldId id="384" r:id="rId29"/>
    <p:sldId id="353" r:id="rId30"/>
    <p:sldId id="354" r:id="rId31"/>
    <p:sldId id="386" r:id="rId32"/>
    <p:sldId id="355" r:id="rId33"/>
    <p:sldId id="258" r:id="rId34"/>
    <p:sldId id="259" r:id="rId35"/>
    <p:sldId id="357" r:id="rId36"/>
    <p:sldId id="380" r:id="rId37"/>
    <p:sldId id="334" r:id="rId38"/>
    <p:sldId id="356" r:id="rId39"/>
    <p:sldId id="345" r:id="rId40"/>
    <p:sldId id="358" r:id="rId41"/>
    <p:sldId id="359" r:id="rId42"/>
    <p:sldId id="361" r:id="rId43"/>
    <p:sldId id="385" r:id="rId44"/>
    <p:sldId id="362" r:id="rId45"/>
    <p:sldId id="363" r:id="rId46"/>
    <p:sldId id="364" r:id="rId47"/>
    <p:sldId id="365" r:id="rId48"/>
    <p:sldId id="366" r:id="rId49"/>
    <p:sldId id="367" r:id="rId50"/>
    <p:sldId id="305" r:id="rId51"/>
    <p:sldId id="368" r:id="rId52"/>
    <p:sldId id="264" r:id="rId53"/>
    <p:sldId id="265" r:id="rId54"/>
    <p:sldId id="266" r:id="rId55"/>
    <p:sldId id="267" r:id="rId56"/>
    <p:sldId id="344" r:id="rId57"/>
    <p:sldId id="335" r:id="rId58"/>
    <p:sldId id="369" r:id="rId59"/>
    <p:sldId id="360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9" r:id="rId69"/>
    <p:sldId id="382" r:id="rId70"/>
    <p:sldId id="378" r:id="rId71"/>
    <p:sldId id="38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Moreno-Garcia" initials="CM" lastIdx="1" clrIdx="0">
    <p:extLst>
      <p:ext uri="{19B8F6BF-5375-455C-9EA6-DF929625EA0E}">
        <p15:presenceInfo xmlns:p15="http://schemas.microsoft.com/office/powerpoint/2012/main" userId="Carlos Moreno-Gar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3D8"/>
    <a:srgbClr val="F9C853"/>
    <a:srgbClr val="F9C523"/>
    <a:srgbClr val="F2C570"/>
    <a:srgbClr val="00B8E1"/>
    <a:srgbClr val="9D739E"/>
    <a:srgbClr val="F0E9EE"/>
    <a:srgbClr val="DEE2EA"/>
    <a:srgbClr val="E8DEE6"/>
    <a:srgbClr val="CAC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4022" autoAdjust="0"/>
  </p:normalViewPr>
  <p:slideViewPr>
    <p:cSldViewPr snapToGrid="0" snapToObjects="1">
      <p:cViewPr varScale="1">
        <p:scale>
          <a:sx n="70" d="100"/>
          <a:sy n="70" d="100"/>
        </p:scale>
        <p:origin x="43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8" d="100"/>
          <a:sy n="148" d="100"/>
        </p:scale>
        <p:origin x="44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D739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12-A742-995C-586D293C31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B8E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12-A742-995C-586D293C312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9C85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12-A742-995C-586D293C3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55562256"/>
        <c:axId val="-855567152"/>
      </c:barChart>
      <c:catAx>
        <c:axId val="-85556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7152"/>
        <c:crosses val="autoZero"/>
        <c:auto val="1"/>
        <c:lblAlgn val="ctr"/>
        <c:lblOffset val="100"/>
        <c:noMultiLvlLbl val="0"/>
      </c:catAx>
      <c:valAx>
        <c:axId val="-85556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55622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FE14B-3ACE-C14B-976F-D4DD09CFBFB4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479B3-42F7-3944-841C-181ACE96E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83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FFB5D-C1F5-2842-8CAF-C81518F68F7E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F6536-074C-7C47-ADA5-29478494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97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Common machine learning procedures help to overcome these issues: Cross validation, data pruning, regularisation/generalisation,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28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Two patents, funding from different funding bodies, AE TNNLS, Red Global MX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97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Like bitcoin, in theory everyone knows how it works!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3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TIOBE</a:t>
            </a:r>
            <a:r>
              <a:rPr lang="en-GB" dirty="0"/>
              <a:t> Programming Community </a:t>
            </a:r>
            <a:r>
              <a:rPr lang="en-GB" i="1" dirty="0"/>
              <a:t>index</a:t>
            </a:r>
            <a:r>
              <a:rPr lang="en-GB" dirty="0"/>
              <a:t> is an indicator of the popularity of programming languages. The </a:t>
            </a:r>
            <a:r>
              <a:rPr lang="en-GB" i="1" dirty="0"/>
              <a:t>index</a:t>
            </a:r>
            <a:r>
              <a:rPr lang="en-GB" dirty="0"/>
              <a:t> is updated once a month.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86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TIOBE</a:t>
            </a:r>
            <a:r>
              <a:rPr lang="en-GB" dirty="0"/>
              <a:t> Programming Community </a:t>
            </a:r>
            <a:r>
              <a:rPr lang="en-GB" i="1" dirty="0"/>
              <a:t>index</a:t>
            </a:r>
            <a:r>
              <a:rPr lang="en-GB" dirty="0"/>
              <a:t> is an indicator of the popularity of programming languages. The </a:t>
            </a:r>
            <a:r>
              <a:rPr lang="en-GB" i="1" dirty="0"/>
              <a:t>index</a:t>
            </a:r>
            <a:r>
              <a:rPr lang="en-GB" dirty="0"/>
              <a:t> is updated once a month.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73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TIOBE</a:t>
            </a:r>
            <a:r>
              <a:rPr lang="en-GB" dirty="0"/>
              <a:t> Programming Community </a:t>
            </a:r>
            <a:r>
              <a:rPr lang="en-GB" i="1" dirty="0"/>
              <a:t>index</a:t>
            </a:r>
            <a:r>
              <a:rPr lang="en-GB" dirty="0"/>
              <a:t> is an indicator of the popularity of programming languages. The </a:t>
            </a:r>
            <a:r>
              <a:rPr lang="en-GB" i="1" dirty="0"/>
              <a:t>index</a:t>
            </a:r>
            <a:r>
              <a:rPr lang="en-GB" dirty="0"/>
              <a:t> is updated once a month.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If we have many features, the problem may not be linear anymore!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59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51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Hablar de </a:t>
            </a:r>
            <a:r>
              <a:rPr lang="es-ES" dirty="0" err="1"/>
              <a:t>CroosVal</a:t>
            </a:r>
            <a:r>
              <a:rPr lang="es-ES" dirty="0"/>
              <a:t> y LOO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F6536-074C-7C47-ADA5-2947849417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9144000" cy="104233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5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5" y="3085042"/>
            <a:ext cx="9144000" cy="1571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1086" y="1096432"/>
            <a:ext cx="6172200" cy="46206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6098" y="1096432"/>
            <a:ext cx="3933825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6" y="2167466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9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700" cy="687178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19" name="Freeform 18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9D739E"/>
          </a:solidFill>
          <a:ln>
            <a:noFill/>
          </a:ln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30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7621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rot="10800000">
            <a:off x="1165606" y="-1"/>
            <a:ext cx="11040094" cy="436804"/>
          </a:xfrm>
          <a:prstGeom prst="rect">
            <a:avLst/>
          </a:prstGeom>
          <a:solidFill>
            <a:srgbClr val="8C5D8F">
              <a:alpha val="30000"/>
            </a:srgb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 userDrawn="1"/>
        </p:nvSpPr>
        <p:spPr>
          <a:xfrm>
            <a:off x="0" y="-11876"/>
            <a:ext cx="3644900" cy="930189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09210"/>
            <a:ext cx="9905999" cy="462576"/>
          </a:xfrm>
          <a:prstGeom prst="rect">
            <a:avLst/>
          </a:prstGeom>
          <a:solidFill>
            <a:srgbClr val="7C5A8E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1" y="122141"/>
            <a:ext cx="2611940" cy="644040"/>
          </a:xfrm>
          <a:prstGeom prst="rect">
            <a:avLst/>
          </a:prstGeom>
        </p:spPr>
      </p:pic>
      <p:sp>
        <p:nvSpPr>
          <p:cNvPr id="8" name="Freeform 7"/>
          <p:cNvSpPr/>
          <p:nvPr userDrawn="1"/>
        </p:nvSpPr>
        <p:spPr>
          <a:xfrm rot="10800000">
            <a:off x="8559800" y="5954882"/>
            <a:ext cx="3632200" cy="916904"/>
          </a:xfrm>
          <a:custGeom>
            <a:avLst/>
            <a:gdLst>
              <a:gd name="connsiteX0" fmla="*/ 0 w 5480462"/>
              <a:gd name="connsiteY0" fmla="*/ 0 h 1383475"/>
              <a:gd name="connsiteX1" fmla="*/ 5480462 w 5480462"/>
              <a:gd name="connsiteY1" fmla="*/ 5938 h 1383475"/>
              <a:gd name="connsiteX2" fmla="*/ 4114800 w 5480462"/>
              <a:gd name="connsiteY2" fmla="*/ 1371600 h 1383475"/>
              <a:gd name="connsiteX3" fmla="*/ 0 w 5480462"/>
              <a:gd name="connsiteY3" fmla="*/ 1383475 h 1383475"/>
              <a:gd name="connsiteX4" fmla="*/ 0 w 5480462"/>
              <a:gd name="connsiteY4" fmla="*/ 0 h 13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0462" h="1383475">
                <a:moveTo>
                  <a:pt x="0" y="0"/>
                </a:moveTo>
                <a:lnTo>
                  <a:pt x="5480462" y="5938"/>
                </a:lnTo>
                <a:lnTo>
                  <a:pt x="4114800" y="1371600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solidFill>
            <a:srgbClr val="8C5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921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85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0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29195" y="390846"/>
            <a:ext cx="1111170" cy="5811838"/>
          </a:xfrm>
          <a:prstGeom prst="rect">
            <a:avLst/>
          </a:prstGeom>
        </p:spPr>
        <p:txBody>
          <a:bodyPr vert="eaVert"/>
          <a:lstStyle>
            <a:lvl1pPr>
              <a:defRPr sz="3400" b="1">
                <a:solidFill>
                  <a:srgbClr val="69216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189" y="403546"/>
            <a:ext cx="9324372" cy="5811838"/>
          </a:xfrm>
          <a:prstGeom prst="rect">
            <a:avLst/>
          </a:prstGeom>
        </p:spPr>
        <p:txBody>
          <a:bodyPr vert="eaVert"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65" y="563036"/>
            <a:ext cx="1253069" cy="347134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69216A"/>
                </a:solidFill>
              </a:defRPr>
            </a:lvl1pPr>
          </a:lstStyle>
          <a:p>
            <a:fld id="{7F3777FD-75A6-B146-A4D0-80CAC805A384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2475593" y="3053073"/>
            <a:ext cx="5380697" cy="35828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142" y="146825"/>
            <a:ext cx="431799" cy="358286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7ED9267D-069E-5F46-80B9-B3F4B75463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0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018" y="1873797"/>
            <a:ext cx="10515600" cy="1307109"/>
          </a:xfrm>
          <a:prstGeom prst="rect">
            <a:avLst/>
          </a:prstGeom>
        </p:spPr>
        <p:txBody>
          <a:bodyPr anchor="t"/>
          <a:lstStyle>
            <a:lvl1pPr>
              <a:defRPr sz="60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018" y="3180907"/>
            <a:ext cx="10528300" cy="667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09017" y="2920050"/>
            <a:ext cx="10494000" cy="1"/>
          </a:xfrm>
          <a:prstGeom prst="line">
            <a:avLst/>
          </a:prstGeom>
          <a:ln w="25400">
            <a:solidFill>
              <a:srgbClr val="692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57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43" y="1026199"/>
            <a:ext cx="10515600" cy="75712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43" y="1757928"/>
            <a:ext cx="10515600" cy="4057777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1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64" y="1027646"/>
            <a:ext cx="10515600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3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7364" y="1774879"/>
            <a:ext cx="5181600" cy="4351338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rgbClr val="69216A"/>
                </a:solidFill>
              </a:defRPr>
            </a:lvl2pPr>
            <a:lvl4pPr>
              <a:defRPr>
                <a:solidFill>
                  <a:srgbClr val="69216A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94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324" y="1870148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324" y="246859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69001" y="1870148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60534" y="2477059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9216A"/>
                </a:solidFill>
              </a:defRPr>
            </a:lvl1pPr>
            <a:lvl3pPr>
              <a:defRPr>
                <a:solidFill>
                  <a:srgbClr val="69216A"/>
                </a:solidFill>
              </a:defRPr>
            </a:lvl3pPr>
            <a:lvl5pPr>
              <a:defRPr>
                <a:solidFill>
                  <a:srgbClr val="69216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23" y="1028230"/>
            <a:ext cx="10509173" cy="939125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3363" y="1028700"/>
            <a:ext cx="10515600" cy="1257300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4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2047482558"/>
              </p:ext>
            </p:extLst>
          </p:nvPr>
        </p:nvGraphicFramePr>
        <p:xfrm>
          <a:off x="656863" y="901699"/>
          <a:ext cx="10515600" cy="502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9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028700"/>
            <a:ext cx="10871200" cy="70647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51304287"/>
              </p:ext>
            </p:extLst>
          </p:nvPr>
        </p:nvGraphicFramePr>
        <p:xfrm>
          <a:off x="584200" y="1755840"/>
          <a:ext cx="10871200" cy="397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D739E"/>
                        </a:solidFill>
                      </a:endParaRPr>
                    </a:p>
                  </a:txBody>
                  <a:tcPr>
                    <a:solidFill>
                      <a:srgbClr val="9D73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0E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3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8DE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4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096431"/>
            <a:ext cx="4051300" cy="1054100"/>
          </a:xfrm>
          <a:prstGeom prst="rect">
            <a:avLst/>
          </a:prstGeom>
        </p:spPr>
        <p:txBody>
          <a:bodyPr anchor="t"/>
          <a:lstStyle>
            <a:lvl1pPr>
              <a:defRPr sz="3200" b="1">
                <a:solidFill>
                  <a:srgbClr val="69216A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087" y="1096431"/>
            <a:ext cx="6356519" cy="462915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69216A"/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69216A"/>
                </a:solidFill>
              </a:defRPr>
            </a:lvl3pPr>
            <a:lvl4pPr>
              <a:defRPr sz="2000"/>
            </a:lvl4pPr>
            <a:lvl5pPr>
              <a:defRPr sz="2000">
                <a:solidFill>
                  <a:srgbClr val="69216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7688" y="2167465"/>
            <a:ext cx="404966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  <a:prstGeom prst="rect">
            <a:avLst/>
          </a:prstGeom>
        </p:spPr>
        <p:txBody>
          <a:bodyPr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6370899" cy="365125"/>
          </a:xfrm>
          <a:prstGeom prst="rect">
            <a:avLst/>
          </a:prstGeom>
        </p:spPr>
        <p:txBody>
          <a:bodyPr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7794D7-DC86-9A4E-9C9F-0B324FE887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33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3" r:id="rId2"/>
    <p:sldLayoutId id="2147484082" r:id="rId3"/>
    <p:sldLayoutId id="2147484084" r:id="rId4"/>
    <p:sldLayoutId id="2147484085" r:id="rId5"/>
    <p:sldLayoutId id="2147484086" r:id="rId6"/>
    <p:sldLayoutId id="2147484087" r:id="rId7"/>
    <p:sldLayoutId id="2147484108" r:id="rId8"/>
    <p:sldLayoutId id="2147484088" r:id="rId9"/>
    <p:sldLayoutId id="2147484089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2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2" r:id="rId2"/>
    <p:sldLayoutId id="2147484113" r:id="rId3"/>
    <p:sldLayoutId id="21474841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7400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.moreno-garcia@rgu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kashmirhill/2012/02/16/how-target-figured-out-a-teen-girl-was-pregnant-before-her-father-did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https://spectrum.ieee.org/top-programming-languages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urvey.stackoverflow.co/2023/#section-top-paying-technologies-top-paying-technologies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survey.stackoverflow.co/2023/#section-top-paying-technologies-top-paying-technologies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urvey.stackoverflow.co/2023/#section-salary-salary-and-experience-by-language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nsights.stackoverflow.com/survey/201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.stackoverflow.co/2023/#section-worked-with-vs-want-to-work-with-integrated-development-environment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://www.rstudio.com/" TargetMode="External"/><Relationship Id="rId7" Type="http://schemas.openxmlformats.org/officeDocument/2006/relationships/hyperlink" Target="https://jupyter.org/" TargetMode="External"/><Relationship Id="rId2" Type="http://schemas.openxmlformats.org/officeDocument/2006/relationships/hyperlink" Target="http://cran.r-project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etbrains.com/pycharm/" TargetMode="External"/><Relationship Id="rId5" Type="http://schemas.openxmlformats.org/officeDocument/2006/relationships/hyperlink" Target="https://www.spyder-ide.org/" TargetMode="External"/><Relationship Id="rId4" Type="http://schemas.openxmlformats.org/officeDocument/2006/relationships/hyperlink" Target="https://www.python.org/downloads/" TargetMode="External"/><Relationship Id="rId9" Type="http://schemas.openxmlformats.org/officeDocument/2006/relationships/hyperlink" Target="https://www.anaconda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" TargetMode="External"/><Relationship Id="rId2" Type="http://schemas.openxmlformats.org/officeDocument/2006/relationships/hyperlink" Target="https://www.coursera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gu.ac.uk/study/courses/5630-computer-vision-for-the-energy-sector" TargetMode="External"/><Relationship Id="rId4" Type="http://schemas.openxmlformats.org/officeDocument/2006/relationships/hyperlink" Target="https://www.rgu.ac.uk/study/courses/3274-introduction-to-data-science-with-python-15-credits-at-scqf-level-9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hyperlink" Target="https://www.youtube.com/watch?v=W2CAghUiofY&amp;feature=emb_logo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0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hyperlink" Target="https://www.youtube.com/watch?v=Ao2vnhelKhI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Ao2vnhelKhI" TargetMode="Externa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emf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o2vnhelKhI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o2vnhelKhI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o2vnhelKhI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o2vnhelKhI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gDVOrqs3d3Ycb7X2wY7XC9oCMsKzb0j7?usp=sha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1.png"/><Relationship Id="rId3" Type="http://schemas.openxmlformats.org/officeDocument/2006/relationships/image" Target="../media/image80.png"/><Relationship Id="rId7" Type="http://schemas.openxmlformats.org/officeDocument/2006/relationships/image" Target="../media/image8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8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n.hms.harvard.edu/flash/2020/racial-discrimination-in-face-recognition-technology/" TargetMode="External"/><Relationship Id="rId7" Type="http://schemas.openxmlformats.org/officeDocument/2006/relationships/image" Target="../media/image91.png"/><Relationship Id="rId2" Type="http://schemas.openxmlformats.org/officeDocument/2006/relationships/hyperlink" Target="https://medium.com/codex/what-are-the-greenest-programming-languages-e738774b1957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euler.net/" TargetMode="External"/><Relationship Id="rId2" Type="http://schemas.openxmlformats.org/officeDocument/2006/relationships/hyperlink" Target="https://www.w3schools.com/python/python_exercises.asp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nti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895" y="1866495"/>
            <a:ext cx="11117050" cy="1042336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for Cyber Security</a:t>
            </a:r>
            <a:br>
              <a:rPr lang="en-US" dirty="0"/>
            </a:br>
            <a:r>
              <a:rPr lang="en-US"/>
              <a:t>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94" y="3429000"/>
            <a:ext cx="11117049" cy="2000250"/>
          </a:xfrm>
        </p:spPr>
        <p:txBody>
          <a:bodyPr/>
          <a:lstStyle/>
          <a:p>
            <a:pPr algn="ctr"/>
            <a:r>
              <a:rPr lang="en-US" dirty="0"/>
              <a:t>Dr Carlos Moreno Garcia</a:t>
            </a:r>
          </a:p>
          <a:p>
            <a:pPr algn="ctr"/>
            <a:r>
              <a:rPr lang="en-US" dirty="0">
                <a:hlinkClick r:id="rId3"/>
              </a:rPr>
              <a:t>c.moreno-garcia@rgu.ac.uk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Senior Lecturer in Computing | Research Degrees Coordinator</a:t>
            </a:r>
          </a:p>
          <a:p>
            <a:pPr algn="ctr"/>
            <a:r>
              <a:rPr lang="en-US" dirty="0"/>
              <a:t>Robert Gordon University, Aberdeen, Scotland, UK</a:t>
            </a:r>
          </a:p>
        </p:txBody>
      </p:sp>
    </p:spTree>
    <p:extLst>
      <p:ext uri="{BB962C8B-B14F-4D97-AF65-F5344CB8AC3E}">
        <p14:creationId xmlns:p14="http://schemas.microsoft.com/office/powerpoint/2010/main" val="71690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41AA-9B0C-4BB4-A5CB-304426B4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04B3-BA10-4CED-83BF-BB5A07901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2" y="1757928"/>
            <a:ext cx="5500157" cy="4057777"/>
          </a:xfrm>
        </p:spPr>
        <p:txBody>
          <a:bodyPr/>
          <a:lstStyle/>
          <a:p>
            <a:pPr marL="240665" marR="927100" indent="-215900">
              <a:lnSpc>
                <a:spcPct val="100000"/>
              </a:lnSpc>
              <a:spcBef>
                <a:spcPts val="100"/>
              </a:spcBef>
              <a:buSzPct val="44642"/>
              <a:buChar char="●"/>
              <a:tabLst>
                <a:tab pos="241300" algn="l"/>
              </a:tabLst>
            </a:pPr>
            <a:r>
              <a:rPr lang="en-GB" sz="2000" dirty="0">
                <a:latin typeface="Arial"/>
                <a:cs typeface="Arial"/>
              </a:rPr>
              <a:t>Artificial</a:t>
            </a:r>
            <a:r>
              <a:rPr lang="en-GB" sz="2000" spc="-3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Intelligence:</a:t>
            </a:r>
            <a:r>
              <a:rPr lang="en-GB" sz="2000" spc="-2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Whole </a:t>
            </a:r>
            <a:r>
              <a:rPr lang="en-GB" sz="2000" dirty="0">
                <a:latin typeface="Arial"/>
                <a:cs typeface="Arial"/>
              </a:rPr>
              <a:t>knowledge</a:t>
            </a:r>
            <a:r>
              <a:rPr lang="en-GB" sz="2000" spc="-30" dirty="0">
                <a:latin typeface="Arial"/>
                <a:cs typeface="Arial"/>
              </a:rPr>
              <a:t> </a:t>
            </a:r>
            <a:r>
              <a:rPr lang="en-GB" sz="2000" spc="-20" dirty="0">
                <a:latin typeface="Arial"/>
                <a:cs typeface="Arial"/>
              </a:rPr>
              <a:t>field</a:t>
            </a:r>
            <a:endParaRPr lang="en-GB" sz="2000" dirty="0">
              <a:latin typeface="Arial"/>
              <a:cs typeface="Arial"/>
            </a:endParaRPr>
          </a:p>
          <a:p>
            <a:pPr marL="240665" marR="255270" indent="-215900">
              <a:lnSpc>
                <a:spcPts val="3350"/>
              </a:lnSpc>
              <a:spcBef>
                <a:spcPts val="2310"/>
              </a:spcBef>
              <a:buSzPct val="44642"/>
              <a:buChar char="●"/>
              <a:tabLst>
                <a:tab pos="241300" algn="l"/>
              </a:tabLst>
            </a:pPr>
            <a:r>
              <a:rPr lang="en-GB" sz="2000" dirty="0">
                <a:latin typeface="Arial"/>
                <a:cs typeface="Arial"/>
              </a:rPr>
              <a:t>Machine</a:t>
            </a:r>
            <a:r>
              <a:rPr lang="en-GB" sz="2000" spc="-3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Learning:</a:t>
            </a:r>
            <a:r>
              <a:rPr lang="en-GB" sz="2000" spc="-17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An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important </a:t>
            </a:r>
            <a:r>
              <a:rPr lang="en-GB" sz="2000" dirty="0">
                <a:latin typeface="Arial"/>
                <a:cs typeface="Arial"/>
              </a:rPr>
              <a:t>part</a:t>
            </a:r>
            <a:r>
              <a:rPr lang="en-GB" sz="2000" spc="-1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of</a:t>
            </a:r>
            <a:r>
              <a:rPr lang="en-GB" sz="2000" spc="-16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AI,</a:t>
            </a:r>
            <a:r>
              <a:rPr lang="en-GB" sz="2000" spc="-1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but</a:t>
            </a:r>
            <a:r>
              <a:rPr lang="en-GB" sz="2000" spc="-5" dirty="0">
                <a:latin typeface="Arial"/>
                <a:cs typeface="Arial"/>
              </a:rPr>
              <a:t> </a:t>
            </a:r>
            <a:r>
              <a:rPr lang="en-GB" sz="2000" b="1" dirty="0">
                <a:latin typeface="Arial"/>
                <a:cs typeface="Arial"/>
              </a:rPr>
              <a:t>not</a:t>
            </a:r>
            <a:r>
              <a:rPr lang="en-GB" sz="2000" spc="-1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the</a:t>
            </a:r>
            <a:r>
              <a:rPr lang="en-GB" sz="2000" spc="-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only</a:t>
            </a:r>
            <a:r>
              <a:rPr lang="en-GB" sz="2000" spc="-5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one</a:t>
            </a:r>
            <a:endParaRPr lang="en-GB" sz="2000" dirty="0">
              <a:latin typeface="Arial"/>
              <a:cs typeface="Arial"/>
            </a:endParaRPr>
          </a:p>
          <a:p>
            <a:pPr marL="240665" marR="97790" indent="-215900">
              <a:lnSpc>
                <a:spcPct val="100000"/>
              </a:lnSpc>
              <a:spcBef>
                <a:spcPts val="2080"/>
              </a:spcBef>
              <a:buSzPct val="44642"/>
              <a:buChar char="●"/>
              <a:tabLst>
                <a:tab pos="241300" algn="l"/>
              </a:tabLst>
            </a:pPr>
            <a:r>
              <a:rPr lang="en-GB" sz="2000" dirty="0">
                <a:latin typeface="Arial"/>
                <a:cs typeface="Arial"/>
              </a:rPr>
              <a:t>Neural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Networks: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One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of</a:t>
            </a:r>
            <a:r>
              <a:rPr lang="en-GB" sz="2000" spc="-10" dirty="0">
                <a:latin typeface="Arial"/>
                <a:cs typeface="Arial"/>
              </a:rPr>
              <a:t> popular </a:t>
            </a:r>
            <a:r>
              <a:rPr lang="en-GB" sz="2000" dirty="0">
                <a:latin typeface="Arial"/>
                <a:cs typeface="Arial"/>
              </a:rPr>
              <a:t>machine</a:t>
            </a:r>
            <a:r>
              <a:rPr lang="en-GB" sz="2000" spc="-3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learning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types</a:t>
            </a:r>
            <a:endParaRPr lang="en-GB" sz="2000" dirty="0">
              <a:latin typeface="Arial"/>
              <a:cs typeface="Arial"/>
            </a:endParaRPr>
          </a:p>
          <a:p>
            <a:pPr marL="240665" marR="17780" indent="-215900" algn="just">
              <a:lnSpc>
                <a:spcPct val="100000"/>
              </a:lnSpc>
              <a:spcBef>
                <a:spcPts val="2180"/>
              </a:spcBef>
              <a:buSzPct val="44642"/>
              <a:buChar char="●"/>
              <a:tabLst>
                <a:tab pos="241300" algn="l"/>
              </a:tabLst>
            </a:pPr>
            <a:r>
              <a:rPr lang="en-GB" sz="2000" dirty="0">
                <a:latin typeface="Arial"/>
                <a:cs typeface="Arial"/>
              </a:rPr>
              <a:t>Deep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Learning:</a:t>
            </a:r>
            <a:r>
              <a:rPr lang="en-GB" sz="2000" spc="-17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</a:t>
            </a:r>
            <a:r>
              <a:rPr lang="en-GB" sz="2000" spc="-16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modern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way</a:t>
            </a:r>
            <a:r>
              <a:rPr lang="en-GB" sz="2000" spc="-10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of </a:t>
            </a:r>
            <a:r>
              <a:rPr lang="en-GB" sz="2000" dirty="0">
                <a:latin typeface="Arial"/>
                <a:cs typeface="Arial"/>
              </a:rPr>
              <a:t>building,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training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and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using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NN.</a:t>
            </a:r>
            <a:r>
              <a:rPr lang="en-GB" sz="2000" spc="-170" dirty="0">
                <a:latin typeface="Arial"/>
                <a:cs typeface="Arial"/>
              </a:rPr>
              <a:t> </a:t>
            </a:r>
            <a:r>
              <a:rPr lang="en-GB" sz="2000" spc="-50" dirty="0">
                <a:latin typeface="Arial"/>
                <a:cs typeface="Arial"/>
              </a:rPr>
              <a:t>A </a:t>
            </a:r>
            <a:r>
              <a:rPr lang="en-GB" sz="2000" dirty="0">
                <a:latin typeface="Arial"/>
                <a:cs typeface="Arial"/>
              </a:rPr>
              <a:t>new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architecture</a:t>
            </a:r>
            <a:endParaRPr lang="en-GB" sz="2000" dirty="0">
              <a:latin typeface="Arial"/>
              <a:cs typeface="Arial"/>
            </a:endParaRPr>
          </a:p>
          <a:p>
            <a:endParaRPr lang="en-GB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5F547-3DA4-4277-87C8-1087BB72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7CE65-3083-4DC1-A296-FCCBC805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9AD16C90-3E80-42C4-A594-5E0FAEF696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9116" y="1600106"/>
            <a:ext cx="4649478" cy="4215599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C51342-C7CC-43D1-9586-80CADF32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331629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8AE9-96DF-4BD2-A4C8-83709FEA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91F8-EF34-468E-B41C-A284B2C8D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83" y="2069141"/>
            <a:ext cx="7903264" cy="4057777"/>
          </a:xfrm>
        </p:spPr>
        <p:txBody>
          <a:bodyPr/>
          <a:lstStyle/>
          <a:p>
            <a:r>
              <a:rPr lang="en-GB" sz="2400" dirty="0"/>
              <a:t>Imagine you need to buy a house</a:t>
            </a:r>
          </a:p>
          <a:p>
            <a:pPr lvl="1"/>
            <a:r>
              <a:rPr lang="en-GB" sz="2000" dirty="0"/>
              <a:t>Searched all over, newly built (£400k), year-old (£380k), 2-year-old (£360), 3-year-old (£340), and so on.</a:t>
            </a:r>
          </a:p>
          <a:p>
            <a:pPr lvl="1"/>
            <a:r>
              <a:rPr lang="en-GB" sz="2000" dirty="0"/>
              <a:t>Price drops by 20k every year, but no less than 100k!</a:t>
            </a:r>
          </a:p>
          <a:p>
            <a:pPr lvl="1"/>
            <a:r>
              <a:rPr lang="en-GB" sz="2000" dirty="0"/>
              <a:t>Predict the price based on known historical data (regression)</a:t>
            </a:r>
          </a:p>
          <a:p>
            <a:pPr lvl="1"/>
            <a:r>
              <a:rPr lang="en-GB" sz="2000" dirty="0"/>
              <a:t>But it's not that simple! Different dates, # bedrooms, present condition, location, seasonal demand spikes, etc</a:t>
            </a:r>
          </a:p>
          <a:p>
            <a:pPr lvl="1"/>
            <a:r>
              <a:rPr lang="en-GB" sz="2000" dirty="0"/>
              <a:t>How many hidden factors are there to determine the house price?</a:t>
            </a:r>
          </a:p>
          <a:p>
            <a:pPr lvl="1"/>
            <a:r>
              <a:rPr lang="en-GB" sz="2000" dirty="0"/>
              <a:t>An average human can't find these patterns!</a:t>
            </a:r>
          </a:p>
          <a:p>
            <a:r>
              <a:rPr lang="en-GB" sz="2400" dirty="0"/>
              <a:t>Machine copes with this task much better than a human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3F9E0-2238-4BF2-94A4-78A5DD3F4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C5C61-C7E1-4FA5-958D-47DE17D9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CF0BE-0E60-4DA1-809E-6A40947F5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773" y="1227412"/>
            <a:ext cx="2700544" cy="3592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C5DD96-684A-42E4-A4A7-848B79B3B8E3}"/>
              </a:ext>
            </a:extLst>
          </p:cNvPr>
          <p:cNvSpPr/>
          <p:nvPr/>
        </p:nvSpPr>
        <p:spPr>
          <a:xfrm>
            <a:off x="8895612" y="4684250"/>
            <a:ext cx="27005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https://www.forbes.com/sites/kashmirhill/2012/02/16/how-target-figured-out-a-teen-girl-was-pregnant-before-her-father-did/</a:t>
            </a:r>
            <a:r>
              <a:rPr lang="en-GB" sz="1200" dirty="0"/>
              <a:t> 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A33DAD-DD3A-4DDE-99C7-87FC490F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7584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96C5-B501-4867-A9FD-C7F3F94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ML fits in Cyber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038A9-EACB-40E4-A686-E985C8AB9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89" y="1901252"/>
            <a:ext cx="5872334" cy="4057777"/>
          </a:xfrm>
        </p:spPr>
        <p:txBody>
          <a:bodyPr/>
          <a:lstStyle/>
          <a:p>
            <a:r>
              <a:rPr lang="en-GB" dirty="0">
                <a:latin typeface="Arial"/>
                <a:cs typeface="Arial"/>
              </a:rPr>
              <a:t>Monitoring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(user/systems)</a:t>
            </a:r>
            <a:r>
              <a:rPr lang="en-GB" spc="-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activities</a:t>
            </a:r>
            <a:r>
              <a:rPr lang="en-GB" spc="-1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to</a:t>
            </a:r>
            <a:r>
              <a:rPr lang="en-GB" spc="-10" dirty="0">
                <a:latin typeface="Arial"/>
                <a:cs typeface="Arial"/>
              </a:rPr>
              <a:t> search </a:t>
            </a:r>
            <a:r>
              <a:rPr lang="en-GB" dirty="0">
                <a:latin typeface="Arial"/>
                <a:cs typeface="Arial"/>
              </a:rPr>
              <a:t>for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known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attacks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and/or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suspicious</a:t>
            </a:r>
            <a:r>
              <a:rPr lang="en-GB" spc="-10" dirty="0">
                <a:latin typeface="Arial"/>
                <a:cs typeface="Arial"/>
              </a:rPr>
              <a:t> activities</a:t>
            </a:r>
            <a:endParaRPr lang="en-GB" dirty="0">
              <a:latin typeface="Arial"/>
              <a:cs typeface="Arial"/>
            </a:endParaRPr>
          </a:p>
          <a:p>
            <a:r>
              <a:rPr lang="en-GB" dirty="0">
                <a:latin typeface="Arial"/>
                <a:cs typeface="Arial"/>
              </a:rPr>
              <a:t>Signature/misuse-based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detection</a:t>
            </a:r>
            <a:endParaRPr lang="en-GB" dirty="0">
              <a:latin typeface="Arial"/>
              <a:cs typeface="Arial"/>
            </a:endParaRPr>
          </a:p>
          <a:p>
            <a:pPr lvl="1"/>
            <a:r>
              <a:rPr lang="en-GB" dirty="0">
                <a:latin typeface="Arial"/>
                <a:cs typeface="Arial"/>
              </a:rPr>
              <a:t>Contain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 database</a:t>
            </a:r>
            <a:r>
              <a:rPr lang="en-GB" spc="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of</a:t>
            </a:r>
            <a:r>
              <a:rPr lang="en-GB" spc="-1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recognised</a:t>
            </a:r>
            <a:r>
              <a:rPr lang="en-GB" spc="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attacks </a:t>
            </a:r>
          </a:p>
          <a:p>
            <a:pPr lvl="1"/>
            <a:r>
              <a:rPr lang="en-GB" dirty="0">
                <a:latin typeface="Arial"/>
                <a:cs typeface="Arial"/>
              </a:rPr>
              <a:t>Activity</a:t>
            </a:r>
            <a:r>
              <a:rPr lang="en-GB" spc="-1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is</a:t>
            </a:r>
            <a:r>
              <a:rPr lang="en-GB" spc="-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compared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with</a:t>
            </a:r>
            <a:r>
              <a:rPr lang="en-GB" spc="-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signature </a:t>
            </a:r>
            <a:r>
              <a:rPr lang="en-GB" spc="-10" dirty="0">
                <a:latin typeface="Arial"/>
                <a:cs typeface="Arial"/>
              </a:rPr>
              <a:t>database</a:t>
            </a:r>
          </a:p>
          <a:p>
            <a:pPr lvl="1"/>
            <a:r>
              <a:rPr lang="es-ES" spc="-10" dirty="0">
                <a:latin typeface="Arial"/>
                <a:cs typeface="Arial"/>
              </a:rPr>
              <a:t>Zero</a:t>
            </a:r>
            <a:r>
              <a:rPr lang="en-GB" spc="-10" dirty="0">
                <a:latin typeface="Arial"/>
                <a:cs typeface="Arial"/>
              </a:rPr>
              <a:t> Day go undetected!</a:t>
            </a:r>
            <a:endParaRPr lang="en-GB" dirty="0">
              <a:latin typeface="Arial"/>
              <a:cs typeface="Arial"/>
            </a:endParaRP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292F3-A89F-4142-AB65-9CFF1BB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1B20-4F00-40D7-8F5F-2CAFE675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81A5B-B5FF-4E55-A32E-174AE937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039" y="2240237"/>
            <a:ext cx="5092861" cy="337980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707ECFC-6E57-44BA-A7A7-67ED0811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236194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996C5-B501-4867-A9FD-C7F3F9486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ML fits in Cyber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038A9-EACB-40E4-A686-E985C8AB9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89" y="1901252"/>
            <a:ext cx="5872334" cy="4057777"/>
          </a:xfrm>
        </p:spPr>
        <p:txBody>
          <a:bodyPr/>
          <a:lstStyle/>
          <a:p>
            <a:pPr marL="238760" indent="-213995">
              <a:lnSpc>
                <a:spcPct val="100000"/>
              </a:lnSpc>
              <a:spcBef>
                <a:spcPts val="1050"/>
              </a:spcBef>
              <a:buSzPct val="44642"/>
              <a:buChar char="●"/>
              <a:tabLst>
                <a:tab pos="239395" algn="l"/>
              </a:tabLst>
            </a:pPr>
            <a:r>
              <a:rPr lang="en-GB" dirty="0">
                <a:latin typeface="Arial"/>
                <a:cs typeface="Arial"/>
              </a:rPr>
              <a:t>Anomaly/behaviour</a:t>
            </a:r>
            <a:r>
              <a:rPr lang="en-GB" spc="-4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based</a:t>
            </a:r>
            <a:endParaRPr lang="en-GB" dirty="0">
              <a:latin typeface="Arial"/>
              <a:cs typeface="Arial"/>
            </a:endParaRPr>
          </a:p>
          <a:p>
            <a:pPr lvl="1"/>
            <a:r>
              <a:rPr lang="en-GB" dirty="0"/>
              <a:t>Use tools borrowed from Machine Learning (ML)</a:t>
            </a:r>
          </a:p>
          <a:p>
            <a:pPr lvl="1"/>
            <a:r>
              <a:rPr lang="en-GB" dirty="0"/>
              <a:t>Assumption → behaviour differ </a:t>
            </a:r>
          </a:p>
          <a:p>
            <a:pPr lvl="1"/>
            <a:r>
              <a:rPr lang="en-GB" dirty="0"/>
              <a:t>Have a notion of normal activity</a:t>
            </a:r>
          </a:p>
          <a:p>
            <a:pPr lvl="1"/>
            <a:r>
              <a:rPr lang="en-GB" dirty="0"/>
              <a:t>Learnt from previously seen benign activities</a:t>
            </a:r>
          </a:p>
          <a:p>
            <a:pPr lvl="1"/>
            <a:r>
              <a:rPr lang="en-GB" b="1" dirty="0"/>
              <a:t>High false positive rate!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292F3-A89F-4142-AB65-9CFF1BB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31B20-4F00-40D7-8F5F-2CAFE675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object 11">
            <a:extLst>
              <a:ext uri="{FF2B5EF4-FFF2-40B4-BE49-F238E27FC236}">
                <a16:creationId xmlns:a16="http://schemas.microsoft.com/office/drawing/2014/main" id="{3E8ADD2C-AAD1-430E-8679-3F1E6E61A24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9089" y="1901252"/>
            <a:ext cx="4064974" cy="317342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E40422-A8FA-4BCA-9ABD-51E030E1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05158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C631-9295-44E5-A124-08B1FD3B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2" y="909164"/>
            <a:ext cx="10515600" cy="757129"/>
          </a:xfrm>
        </p:spPr>
        <p:txBody>
          <a:bodyPr/>
          <a:lstStyle/>
          <a:p>
            <a:r>
              <a:rPr lang="en-GB" dirty="0"/>
              <a:t>ML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ED56-2DD9-4E80-A734-6628A0F2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594" y="1502392"/>
            <a:ext cx="8403778" cy="4057777"/>
          </a:xfrm>
        </p:spPr>
        <p:txBody>
          <a:bodyPr/>
          <a:lstStyle/>
          <a:p>
            <a:r>
              <a:rPr lang="en-GB" dirty="0"/>
              <a:t>Goal: Predict results based on incoming data:</a:t>
            </a:r>
          </a:p>
          <a:p>
            <a:pPr marL="514350" indent="-514350">
              <a:buAutoNum type="arabicPeriod"/>
            </a:pPr>
            <a:r>
              <a:rPr lang="en-GB" dirty="0"/>
              <a:t>Training data</a:t>
            </a:r>
          </a:p>
          <a:p>
            <a:pPr lvl="1"/>
            <a:r>
              <a:rPr lang="en-GB" dirty="0">
                <a:latin typeface="Arial"/>
                <a:cs typeface="Arial"/>
              </a:rPr>
              <a:t>Want</a:t>
            </a:r>
            <a:r>
              <a:rPr lang="en-GB" spc="-4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forecast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stocks?</a:t>
            </a:r>
            <a:r>
              <a:rPr lang="en-GB" spc="-1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Find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the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price</a:t>
            </a:r>
            <a:r>
              <a:rPr lang="en-GB" spc="-10" dirty="0">
                <a:latin typeface="Arial"/>
                <a:cs typeface="Arial"/>
              </a:rPr>
              <a:t> history</a:t>
            </a:r>
            <a:endParaRPr lang="en-GB" dirty="0">
              <a:latin typeface="Arial"/>
              <a:cs typeface="Arial"/>
            </a:endParaRPr>
          </a:p>
          <a:p>
            <a:pPr lvl="1"/>
            <a:r>
              <a:rPr lang="en-GB" dirty="0">
                <a:latin typeface="Arial"/>
                <a:cs typeface="Arial"/>
              </a:rPr>
              <a:t>Want</a:t>
            </a:r>
            <a:r>
              <a:rPr lang="en-GB" spc="-4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to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detect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spam?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Find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samples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of</a:t>
            </a:r>
            <a:r>
              <a:rPr lang="en-GB" spc="-1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spam/non-</a:t>
            </a:r>
            <a:r>
              <a:rPr lang="en-GB" spc="-10" dirty="0">
                <a:latin typeface="Arial"/>
                <a:cs typeface="Arial"/>
              </a:rPr>
              <a:t>spams </a:t>
            </a:r>
          </a:p>
          <a:p>
            <a:pPr marL="254000" indent="-216535">
              <a:lnSpc>
                <a:spcPct val="100000"/>
              </a:lnSpc>
              <a:spcBef>
                <a:spcPts val="580"/>
              </a:spcBef>
              <a:buSzPct val="43478"/>
              <a:buChar char="●"/>
              <a:tabLst>
                <a:tab pos="254635" algn="l"/>
              </a:tabLst>
            </a:pPr>
            <a:r>
              <a:rPr lang="en-GB" sz="2300" dirty="0">
                <a:latin typeface="Arial"/>
                <a:cs typeface="Arial"/>
              </a:rPr>
              <a:t>How</a:t>
            </a:r>
            <a:r>
              <a:rPr lang="en-GB" sz="2300" spc="-4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to</a:t>
            </a:r>
            <a:r>
              <a:rPr lang="en-GB" sz="2300" spc="-45" dirty="0">
                <a:latin typeface="Arial"/>
                <a:cs typeface="Arial"/>
              </a:rPr>
              <a:t> </a:t>
            </a:r>
            <a:r>
              <a:rPr lang="en-GB" sz="2300" spc="-10" dirty="0">
                <a:latin typeface="Arial"/>
                <a:cs typeface="Arial"/>
              </a:rPr>
              <a:t>gather?</a:t>
            </a:r>
            <a:endParaRPr lang="en-GB" sz="2300" dirty="0">
              <a:latin typeface="Arial"/>
              <a:cs typeface="Arial"/>
            </a:endParaRPr>
          </a:p>
          <a:p>
            <a:pPr marL="469900" lvl="1" indent="-216535">
              <a:lnSpc>
                <a:spcPct val="100000"/>
              </a:lnSpc>
              <a:spcBef>
                <a:spcPts val="480"/>
              </a:spcBef>
              <a:buSzPct val="43478"/>
              <a:buChar char="●"/>
              <a:tabLst>
                <a:tab pos="470534" algn="l"/>
              </a:tabLst>
            </a:pPr>
            <a:r>
              <a:rPr lang="en-GB" sz="2300" dirty="0">
                <a:latin typeface="Arial"/>
                <a:cs typeface="Arial"/>
              </a:rPr>
              <a:t>Manual</a:t>
            </a:r>
            <a:r>
              <a:rPr lang="en-GB" sz="2300" spc="-10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(accurate,</a:t>
            </a:r>
            <a:r>
              <a:rPr lang="en-GB" sz="2300" spc="-11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expensive)</a:t>
            </a:r>
            <a:r>
              <a:rPr lang="en-GB" sz="2300" spc="-9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and</a:t>
            </a:r>
            <a:r>
              <a:rPr lang="en-GB" sz="2300" spc="-10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automatic</a:t>
            </a:r>
            <a:r>
              <a:rPr lang="en-GB" sz="2300" spc="-100" dirty="0">
                <a:latin typeface="Arial"/>
                <a:cs typeface="Arial"/>
              </a:rPr>
              <a:t> </a:t>
            </a:r>
            <a:r>
              <a:rPr lang="en-GB" sz="2300" spc="-10" dirty="0">
                <a:latin typeface="Arial"/>
                <a:cs typeface="Arial"/>
              </a:rPr>
              <a:t>(cheaper)</a:t>
            </a:r>
            <a:endParaRPr lang="en-GB" sz="2300" dirty="0">
              <a:latin typeface="Arial"/>
              <a:cs typeface="Arial"/>
            </a:endParaRPr>
          </a:p>
          <a:p>
            <a:pPr marL="469900" lvl="1" indent="-216535">
              <a:lnSpc>
                <a:spcPct val="100000"/>
              </a:lnSpc>
              <a:spcBef>
                <a:spcPts val="480"/>
              </a:spcBef>
              <a:buSzPct val="43478"/>
              <a:buChar char="●"/>
              <a:tabLst>
                <a:tab pos="470534" algn="l"/>
              </a:tabLst>
            </a:pPr>
            <a:r>
              <a:rPr lang="en-GB" sz="2300" dirty="0">
                <a:latin typeface="Arial"/>
                <a:cs typeface="Arial"/>
              </a:rPr>
              <a:t>Google</a:t>
            </a:r>
            <a:r>
              <a:rPr lang="en-GB" sz="2300" spc="-7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use</a:t>
            </a:r>
            <a:r>
              <a:rPr lang="en-GB" sz="2300" spc="-65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their</a:t>
            </a:r>
            <a:r>
              <a:rPr lang="en-GB" sz="2300" spc="-65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customers</a:t>
            </a:r>
            <a:r>
              <a:rPr lang="en-GB" sz="2300" spc="-7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to</a:t>
            </a:r>
            <a:r>
              <a:rPr lang="en-GB" sz="2300" spc="-65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label</a:t>
            </a:r>
            <a:r>
              <a:rPr lang="en-GB" sz="2300" spc="-65" dirty="0">
                <a:latin typeface="Arial"/>
                <a:cs typeface="Arial"/>
              </a:rPr>
              <a:t> </a:t>
            </a:r>
            <a:r>
              <a:rPr lang="en-GB" sz="2300" spc="-20" dirty="0">
                <a:latin typeface="Arial"/>
                <a:cs typeface="Arial"/>
              </a:rPr>
              <a:t>data</a:t>
            </a:r>
            <a:endParaRPr lang="en-GB" sz="2300" dirty="0">
              <a:latin typeface="Arial"/>
              <a:cs typeface="Arial"/>
            </a:endParaRPr>
          </a:p>
          <a:p>
            <a:pPr marL="254000" indent="-216535">
              <a:lnSpc>
                <a:spcPct val="100000"/>
              </a:lnSpc>
              <a:spcBef>
                <a:spcPts val="480"/>
              </a:spcBef>
              <a:buSzPct val="43478"/>
              <a:buChar char="●"/>
              <a:tabLst>
                <a:tab pos="254635" algn="l"/>
              </a:tabLst>
            </a:pPr>
            <a:r>
              <a:rPr lang="en-GB" sz="2300" dirty="0">
                <a:latin typeface="Arial"/>
                <a:cs typeface="Arial"/>
              </a:rPr>
              <a:t>Collecting</a:t>
            </a:r>
            <a:r>
              <a:rPr lang="en-GB" sz="2300" spc="-75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a</a:t>
            </a:r>
            <a:r>
              <a:rPr lang="en-GB" sz="2300" spc="-7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good</a:t>
            </a:r>
            <a:r>
              <a:rPr lang="en-GB" sz="2300" spc="-7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quality</a:t>
            </a:r>
            <a:r>
              <a:rPr lang="en-GB" sz="2300" spc="-7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dataset</a:t>
            </a:r>
            <a:r>
              <a:rPr lang="en-GB" sz="2300" spc="-8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is</a:t>
            </a:r>
            <a:r>
              <a:rPr lang="en-GB" sz="2300" spc="-75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extremely</a:t>
            </a:r>
            <a:r>
              <a:rPr lang="en-GB" sz="2300" spc="-70" dirty="0">
                <a:latin typeface="Arial"/>
                <a:cs typeface="Arial"/>
              </a:rPr>
              <a:t> </a:t>
            </a:r>
            <a:r>
              <a:rPr lang="en-GB" sz="2300" spc="-10" dirty="0">
                <a:latin typeface="Arial"/>
                <a:cs typeface="Arial"/>
              </a:rPr>
              <a:t>difficult</a:t>
            </a:r>
            <a:endParaRPr lang="en-GB" sz="2300" dirty="0">
              <a:latin typeface="Arial"/>
              <a:cs typeface="Arial"/>
            </a:endParaRPr>
          </a:p>
          <a:p>
            <a:pPr marL="469900" lvl="1" indent="-216535">
              <a:lnSpc>
                <a:spcPct val="100000"/>
              </a:lnSpc>
              <a:spcBef>
                <a:spcPts val="480"/>
              </a:spcBef>
              <a:buSzPct val="43478"/>
              <a:buChar char="●"/>
              <a:tabLst>
                <a:tab pos="470534" algn="l"/>
              </a:tabLst>
            </a:pPr>
            <a:r>
              <a:rPr lang="en-GB" sz="2300" dirty="0">
                <a:latin typeface="Arial"/>
                <a:cs typeface="Arial"/>
              </a:rPr>
              <a:t>Garbage</a:t>
            </a:r>
            <a:r>
              <a:rPr lang="en-GB" sz="2300" spc="-85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in,</a:t>
            </a:r>
            <a:r>
              <a:rPr lang="en-GB" sz="2300" spc="-8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garbage</a:t>
            </a:r>
            <a:r>
              <a:rPr lang="en-GB" sz="2300" spc="-80" dirty="0">
                <a:latin typeface="Arial"/>
                <a:cs typeface="Arial"/>
              </a:rPr>
              <a:t> </a:t>
            </a:r>
            <a:r>
              <a:rPr lang="en-GB" sz="2300" spc="-25" dirty="0">
                <a:latin typeface="Arial"/>
                <a:cs typeface="Arial"/>
              </a:rPr>
              <a:t>out</a:t>
            </a:r>
            <a:endParaRPr lang="en-GB" sz="2300" dirty="0">
              <a:latin typeface="Arial"/>
              <a:cs typeface="Arial"/>
            </a:endParaRPr>
          </a:p>
          <a:p>
            <a:pPr marL="469900" lvl="1" indent="-216535">
              <a:lnSpc>
                <a:spcPct val="100000"/>
              </a:lnSpc>
              <a:spcBef>
                <a:spcPts val="480"/>
              </a:spcBef>
              <a:buSzPct val="43478"/>
              <a:buChar char="●"/>
              <a:tabLst>
                <a:tab pos="470534" algn="l"/>
              </a:tabLst>
            </a:pPr>
            <a:r>
              <a:rPr lang="en-GB" sz="2300" dirty="0">
                <a:latin typeface="Arial"/>
                <a:cs typeface="Arial"/>
              </a:rPr>
              <a:t>Companies</a:t>
            </a:r>
            <a:r>
              <a:rPr lang="en-GB" sz="2300" spc="-75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may</a:t>
            </a:r>
            <a:r>
              <a:rPr lang="en-GB" sz="2300" spc="-75" dirty="0">
                <a:latin typeface="Arial"/>
                <a:cs typeface="Arial"/>
              </a:rPr>
              <a:t> be </a:t>
            </a:r>
            <a:r>
              <a:rPr lang="en-GB" sz="2300" dirty="0">
                <a:latin typeface="Arial"/>
                <a:cs typeface="Arial"/>
              </a:rPr>
              <a:t>happy</a:t>
            </a:r>
            <a:r>
              <a:rPr lang="en-GB" sz="2300" spc="-65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to</a:t>
            </a:r>
            <a:r>
              <a:rPr lang="en-GB" sz="2300" spc="-6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reveal</a:t>
            </a:r>
            <a:r>
              <a:rPr lang="en-GB" sz="2300" spc="-7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algorithms,</a:t>
            </a:r>
            <a:r>
              <a:rPr lang="en-GB" sz="2300" spc="-75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but</a:t>
            </a:r>
            <a:r>
              <a:rPr lang="en-GB" sz="2300" spc="-70" dirty="0">
                <a:latin typeface="Arial"/>
                <a:cs typeface="Arial"/>
              </a:rPr>
              <a:t> </a:t>
            </a:r>
            <a:r>
              <a:rPr lang="en-GB" sz="2300" dirty="0">
                <a:latin typeface="Arial"/>
                <a:cs typeface="Arial"/>
              </a:rPr>
              <a:t>not</a:t>
            </a:r>
            <a:r>
              <a:rPr lang="en-GB" sz="2300" spc="-80" dirty="0">
                <a:latin typeface="Arial"/>
                <a:cs typeface="Arial"/>
              </a:rPr>
              <a:t> the </a:t>
            </a:r>
            <a:r>
              <a:rPr lang="en-GB" sz="2300" spc="-20" dirty="0">
                <a:latin typeface="Arial"/>
                <a:cs typeface="Arial"/>
              </a:rPr>
              <a:t>data!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FF340-99E7-406D-BA5B-154BAB4C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69B2-8883-4997-AFE7-DC90EE0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8FB6C3C8-DCF9-41F6-B2DB-7222CC19EE8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5806" y="1287729"/>
            <a:ext cx="3164093" cy="405777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1385AD-F397-4CF1-9516-683682BA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339938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C921-B977-4ED6-BE72-43DF248F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11" y="910696"/>
            <a:ext cx="10515600" cy="757129"/>
          </a:xfrm>
        </p:spPr>
        <p:txBody>
          <a:bodyPr/>
          <a:lstStyle/>
          <a:p>
            <a:r>
              <a:rPr lang="en-GB" dirty="0"/>
              <a:t>ML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DC550-60C9-4351-A255-8B80097E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3" y="1575048"/>
            <a:ext cx="11728809" cy="4739125"/>
          </a:xfrm>
        </p:spPr>
        <p:txBody>
          <a:bodyPr/>
          <a:lstStyle/>
          <a:p>
            <a:pPr marL="50165" indent="0">
              <a:lnSpc>
                <a:spcPct val="100000"/>
              </a:lnSpc>
              <a:spcBef>
                <a:spcPts val="620"/>
              </a:spcBef>
              <a:buSzPct val="96296"/>
              <a:buNone/>
              <a:tabLst>
                <a:tab pos="356870" algn="l"/>
              </a:tabLst>
            </a:pPr>
            <a:r>
              <a:rPr lang="en-GB" sz="2400" spc="-10" dirty="0">
                <a:latin typeface="Arial"/>
                <a:cs typeface="Arial"/>
              </a:rPr>
              <a:t>2. Features</a:t>
            </a:r>
            <a:endParaRPr lang="en-GB" sz="2400" dirty="0">
              <a:latin typeface="Arial"/>
              <a:cs typeface="Arial"/>
            </a:endParaRPr>
          </a:p>
          <a:p>
            <a:pPr marL="481965" lvl="1" indent="-215900">
              <a:lnSpc>
                <a:spcPct val="100000"/>
              </a:lnSpc>
              <a:spcBef>
                <a:spcPts val="480"/>
              </a:spcBef>
              <a:buSzPct val="44000"/>
              <a:buChar char="●"/>
              <a:tabLst>
                <a:tab pos="482600" algn="l"/>
              </a:tabLst>
            </a:pPr>
            <a:r>
              <a:rPr lang="en-GB" dirty="0">
                <a:latin typeface="Arial"/>
                <a:cs typeface="Arial"/>
              </a:rPr>
              <a:t>Individual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measurable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characteristic,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factors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for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machine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to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look</a:t>
            </a:r>
            <a:r>
              <a:rPr lang="en-GB" spc="-25" dirty="0">
                <a:latin typeface="Arial"/>
                <a:cs typeface="Arial"/>
              </a:rPr>
              <a:t> at</a:t>
            </a:r>
            <a:endParaRPr lang="en-GB" dirty="0">
              <a:latin typeface="Arial"/>
              <a:cs typeface="Arial"/>
            </a:endParaRPr>
          </a:p>
          <a:p>
            <a:pPr marL="914400" lvl="2" indent="-217170">
              <a:lnSpc>
                <a:spcPct val="100000"/>
              </a:lnSpc>
              <a:spcBef>
                <a:spcPts val="480"/>
              </a:spcBef>
              <a:buSzPct val="44000"/>
              <a:buChar char="●"/>
              <a:tabLst>
                <a:tab pos="915035" algn="l"/>
              </a:tabLst>
            </a:pPr>
            <a:r>
              <a:rPr lang="en-GB" sz="2400" dirty="0">
                <a:latin typeface="Arial"/>
                <a:cs typeface="Arial"/>
              </a:rPr>
              <a:t>Organised</a:t>
            </a:r>
            <a:r>
              <a:rPr lang="en-GB" sz="2400" spc="-15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in</a:t>
            </a:r>
            <a:r>
              <a:rPr lang="en-GB" sz="2400" spc="-15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a</a:t>
            </a:r>
            <a:r>
              <a:rPr lang="en-GB" sz="2400" spc="-15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table,</a:t>
            </a:r>
            <a:r>
              <a:rPr lang="en-GB" sz="2400" spc="-20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features</a:t>
            </a:r>
            <a:r>
              <a:rPr lang="en-GB" sz="2400" spc="-20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are</a:t>
            </a:r>
            <a:r>
              <a:rPr lang="en-GB" sz="2400" spc="-20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column</a:t>
            </a:r>
            <a:r>
              <a:rPr lang="en-GB" sz="2400" spc="-10" dirty="0">
                <a:latin typeface="Arial"/>
                <a:cs typeface="Arial"/>
              </a:rPr>
              <a:t> names</a:t>
            </a:r>
            <a:endParaRPr lang="en-GB" sz="2400" dirty="0">
              <a:latin typeface="Arial"/>
              <a:cs typeface="Arial"/>
            </a:endParaRPr>
          </a:p>
          <a:p>
            <a:pPr marL="481965" lvl="1" indent="-215900">
              <a:lnSpc>
                <a:spcPct val="100000"/>
              </a:lnSpc>
              <a:spcBef>
                <a:spcPts val="140"/>
              </a:spcBef>
              <a:buSzPct val="44000"/>
              <a:buChar char="●"/>
              <a:tabLst>
                <a:tab pos="482600" algn="l"/>
              </a:tabLst>
            </a:pPr>
            <a:r>
              <a:rPr lang="en-GB" dirty="0">
                <a:latin typeface="Arial"/>
                <a:cs typeface="Arial"/>
              </a:rPr>
              <a:t>Choosing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right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features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is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</a:t>
            </a:r>
            <a:r>
              <a:rPr lang="en-GB" spc="-1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crucial</a:t>
            </a:r>
            <a:endParaRPr lang="en-GB" dirty="0">
              <a:latin typeface="Arial"/>
              <a:cs typeface="Arial"/>
            </a:endParaRPr>
          </a:p>
          <a:p>
            <a:pPr marL="914400" lvl="2" indent="-217170">
              <a:lnSpc>
                <a:spcPct val="100000"/>
              </a:lnSpc>
              <a:buSzPct val="44000"/>
              <a:buChar char="●"/>
              <a:tabLst>
                <a:tab pos="915035" algn="l"/>
              </a:tabLst>
            </a:pPr>
            <a:r>
              <a:rPr lang="en-GB" sz="2400" dirty="0">
                <a:latin typeface="Arial"/>
                <a:cs typeface="Arial"/>
              </a:rPr>
              <a:t>Informative,</a:t>
            </a:r>
            <a:r>
              <a:rPr lang="en-GB" sz="2400" spc="-50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discriminating</a:t>
            </a:r>
            <a:r>
              <a:rPr lang="en-GB" sz="2400" spc="-40" dirty="0">
                <a:latin typeface="Arial"/>
                <a:cs typeface="Arial"/>
              </a:rPr>
              <a:t> </a:t>
            </a:r>
            <a:r>
              <a:rPr lang="en-GB" sz="2400" dirty="0">
                <a:latin typeface="Arial"/>
                <a:cs typeface="Arial"/>
              </a:rPr>
              <a:t>and</a:t>
            </a:r>
            <a:r>
              <a:rPr lang="en-GB" sz="2400" spc="-35" dirty="0">
                <a:latin typeface="Arial"/>
                <a:cs typeface="Arial"/>
              </a:rPr>
              <a:t> </a:t>
            </a:r>
            <a:r>
              <a:rPr lang="en-GB" sz="2400" spc="-10" dirty="0">
                <a:latin typeface="Arial"/>
                <a:cs typeface="Arial"/>
              </a:rPr>
              <a:t>independent</a:t>
            </a:r>
            <a:endParaRPr lang="en-GB" sz="2400" dirty="0">
              <a:latin typeface="Arial"/>
              <a:cs typeface="Arial"/>
            </a:endParaRPr>
          </a:p>
          <a:p>
            <a:pPr marL="481965" lvl="1" indent="-215900">
              <a:lnSpc>
                <a:spcPct val="100000"/>
              </a:lnSpc>
              <a:buSzPct val="44000"/>
              <a:buChar char="●"/>
              <a:tabLst>
                <a:tab pos="482600" algn="l"/>
              </a:tabLst>
            </a:pPr>
            <a:r>
              <a:rPr lang="en-GB" dirty="0">
                <a:latin typeface="Arial"/>
                <a:cs typeface="Arial"/>
              </a:rPr>
              <a:t>Domain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knowledge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is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essential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spc="-20" dirty="0">
                <a:latin typeface="Arial"/>
                <a:cs typeface="Arial"/>
              </a:rPr>
              <a:t>here</a:t>
            </a:r>
            <a:endParaRPr lang="en-GB" sz="2800" dirty="0">
              <a:latin typeface="Arial"/>
              <a:cs typeface="Arial"/>
            </a:endParaRPr>
          </a:p>
          <a:p>
            <a:pPr marL="50165" indent="0">
              <a:lnSpc>
                <a:spcPct val="100000"/>
              </a:lnSpc>
              <a:buSzPct val="96296"/>
              <a:buNone/>
              <a:tabLst>
                <a:tab pos="356870" algn="l"/>
              </a:tabLst>
            </a:pPr>
            <a:r>
              <a:rPr lang="en-GB" sz="2400" spc="-10" dirty="0">
                <a:latin typeface="Arial"/>
                <a:cs typeface="Arial"/>
              </a:rPr>
              <a:t>3. Algorithms</a:t>
            </a:r>
            <a:endParaRPr lang="en-GB" sz="2400" dirty="0">
              <a:latin typeface="Arial"/>
              <a:cs typeface="Arial"/>
            </a:endParaRPr>
          </a:p>
          <a:p>
            <a:pPr marL="481965" lvl="1" indent="-215900">
              <a:lnSpc>
                <a:spcPct val="100000"/>
              </a:lnSpc>
              <a:spcBef>
                <a:spcPts val="480"/>
              </a:spcBef>
              <a:buSzPct val="44000"/>
              <a:buChar char="●"/>
              <a:tabLst>
                <a:tab pos="482600" algn="l"/>
              </a:tabLst>
            </a:pPr>
            <a:r>
              <a:rPr lang="en-GB" dirty="0">
                <a:latin typeface="Arial"/>
                <a:cs typeface="Arial"/>
              </a:rPr>
              <a:t>Multiple</a:t>
            </a:r>
            <a:r>
              <a:rPr lang="en-GB" spc="-3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algorithms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for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one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problem</a:t>
            </a:r>
            <a:r>
              <a:rPr lang="en-GB" spc="-3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(spot-</a:t>
            </a:r>
            <a:r>
              <a:rPr lang="en-GB" dirty="0">
                <a:latin typeface="Arial"/>
                <a:cs typeface="Arial"/>
              </a:rPr>
              <a:t>check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different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algorithms)</a:t>
            </a:r>
            <a:endParaRPr lang="en-GB" dirty="0">
              <a:latin typeface="Arial"/>
              <a:cs typeface="Arial"/>
            </a:endParaRPr>
          </a:p>
          <a:p>
            <a:pPr marL="481965" marR="43180" lvl="1" indent="-215900">
              <a:lnSpc>
                <a:spcPct val="100000"/>
              </a:lnSpc>
              <a:spcBef>
                <a:spcPts val="480"/>
              </a:spcBef>
              <a:buSzPct val="44000"/>
              <a:buChar char="●"/>
              <a:tabLst>
                <a:tab pos="482600" algn="l"/>
              </a:tabLst>
            </a:pPr>
            <a:r>
              <a:rPr lang="en-GB" dirty="0">
                <a:latin typeface="Arial"/>
                <a:cs typeface="Arial"/>
              </a:rPr>
              <a:t>The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method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you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choose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affects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the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precision,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performance,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and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size</a:t>
            </a:r>
            <a:r>
              <a:rPr lang="en-GB" spc="-25" dirty="0">
                <a:latin typeface="Arial"/>
                <a:cs typeface="Arial"/>
              </a:rPr>
              <a:t> of </a:t>
            </a:r>
            <a:r>
              <a:rPr lang="en-GB" dirty="0">
                <a:latin typeface="Arial"/>
                <a:cs typeface="Arial"/>
              </a:rPr>
              <a:t>the</a:t>
            </a:r>
            <a:r>
              <a:rPr lang="en-GB" spc="-1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final</a:t>
            </a:r>
            <a:r>
              <a:rPr lang="en-GB" spc="-10" dirty="0">
                <a:latin typeface="Arial"/>
                <a:cs typeface="Arial"/>
              </a:rPr>
              <a:t> </a:t>
            </a:r>
            <a:r>
              <a:rPr lang="en-GB" spc="-20" dirty="0">
                <a:latin typeface="Arial"/>
                <a:cs typeface="Arial"/>
              </a:rPr>
              <a:t>model</a:t>
            </a:r>
            <a:endParaRPr lang="en-GB" dirty="0">
              <a:latin typeface="Arial"/>
              <a:cs typeface="Arial"/>
            </a:endParaRPr>
          </a:p>
          <a:p>
            <a:pPr marL="481965" lvl="1" indent="-215900">
              <a:lnSpc>
                <a:spcPct val="100000"/>
              </a:lnSpc>
              <a:spcBef>
                <a:spcPts val="480"/>
              </a:spcBef>
              <a:buSzPct val="44000"/>
              <a:buChar char="●"/>
              <a:tabLst>
                <a:tab pos="482600" algn="l"/>
              </a:tabLst>
            </a:pPr>
            <a:r>
              <a:rPr lang="en-GB" dirty="0">
                <a:latin typeface="Arial"/>
                <a:cs typeface="Arial"/>
              </a:rPr>
              <a:t>If</a:t>
            </a:r>
            <a:r>
              <a:rPr lang="en-GB" spc="-4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the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data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is</a:t>
            </a:r>
            <a:r>
              <a:rPr lang="en-GB" spc="-20" dirty="0">
                <a:latin typeface="Arial"/>
                <a:cs typeface="Arial"/>
              </a:rPr>
              <a:t> </a:t>
            </a:r>
            <a:r>
              <a:rPr lang="en-GB" spc="-10" dirty="0">
                <a:latin typeface="Arial"/>
                <a:cs typeface="Arial"/>
              </a:rPr>
              <a:t>bad,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even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the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best</a:t>
            </a:r>
            <a:r>
              <a:rPr lang="en-GB" spc="-30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algorithm</a:t>
            </a:r>
            <a:r>
              <a:rPr lang="en-GB" spc="-35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won't</a:t>
            </a:r>
            <a:r>
              <a:rPr lang="en-GB" spc="-25" dirty="0">
                <a:latin typeface="Arial"/>
                <a:cs typeface="Arial"/>
              </a:rPr>
              <a:t> </a:t>
            </a:r>
            <a:r>
              <a:rPr lang="en-GB" spc="-20" dirty="0">
                <a:latin typeface="Arial"/>
                <a:cs typeface="Arial"/>
              </a:rPr>
              <a:t>help!</a:t>
            </a:r>
            <a:endParaRPr lang="en-GB" dirty="0">
              <a:latin typeface="Arial"/>
              <a:cs typeface="Arial"/>
            </a:endParaRPr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64797-47C8-4C7B-8BA5-BD4C93C0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C3E-8ED2-4B7D-8511-924C0E2D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33E56F5-79C4-4391-8A0B-2AF9C7C01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90859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5903-5C66-4E9F-8A5C-05C74BEA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7EED3-90C0-49C9-84F9-D860AD3F4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081" y="1883056"/>
            <a:ext cx="6497976" cy="4380584"/>
          </a:xfrm>
        </p:spPr>
        <p:txBody>
          <a:bodyPr/>
          <a:lstStyle/>
          <a:p>
            <a:r>
              <a:rPr lang="en-GB" dirty="0"/>
              <a:t>Structured</a:t>
            </a:r>
          </a:p>
          <a:p>
            <a:pPr lvl="1"/>
            <a:r>
              <a:rPr lang="en-GB" dirty="0"/>
              <a:t>Easily mapped to identifiable column headers</a:t>
            </a:r>
          </a:p>
          <a:p>
            <a:r>
              <a:rPr lang="en-GB" dirty="0"/>
              <a:t>Unstructured</a:t>
            </a:r>
          </a:p>
          <a:p>
            <a:pPr lvl="1"/>
            <a:r>
              <a:rPr lang="en-GB" dirty="0"/>
              <a:t>Cannot be mapped	</a:t>
            </a:r>
          </a:p>
          <a:p>
            <a:r>
              <a:rPr lang="en-GB" dirty="0"/>
              <a:t>Semi-structured</a:t>
            </a:r>
          </a:p>
          <a:p>
            <a:pPr lvl="1"/>
            <a:r>
              <a:rPr lang="en-GB" dirty="0"/>
              <a:t>A mix</a:t>
            </a:r>
          </a:p>
          <a:p>
            <a:r>
              <a:rPr lang="en-GB" dirty="0"/>
              <a:t>Labelled</a:t>
            </a:r>
          </a:p>
          <a:p>
            <a:pPr lvl="1"/>
            <a:r>
              <a:rPr lang="en-GB" dirty="0"/>
              <a:t>Contains tags</a:t>
            </a:r>
          </a:p>
          <a:p>
            <a:r>
              <a:rPr lang="en-GB" dirty="0"/>
              <a:t>Unlabelled</a:t>
            </a:r>
          </a:p>
          <a:p>
            <a:pPr lvl="1"/>
            <a:r>
              <a:rPr lang="en-GB" dirty="0"/>
              <a:t>Doesn’t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6FBC-A432-49F7-9B38-2FBEECC93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3E469-54BA-4873-A39F-336FC813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object 12">
            <a:extLst>
              <a:ext uri="{FF2B5EF4-FFF2-40B4-BE49-F238E27FC236}">
                <a16:creationId xmlns:a16="http://schemas.microsoft.com/office/drawing/2014/main" id="{E656E374-8F2B-4E1B-8BB5-EEBDFE89BC5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8086" y="4103636"/>
            <a:ext cx="4165561" cy="1576438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0303D8BB-30E2-430F-8330-917D0119DD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1362" y="1619630"/>
            <a:ext cx="5377675" cy="1727644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E9642AA-B108-4C74-9B3F-24AD900B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061811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F8E0-2B15-41B8-A786-2C48FA84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3.1. Tools for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F9596-16C0-4169-BF88-A4FA5A456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 and use the code you see on the screen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922EC-CD55-452E-8D9C-906577C8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27E90-819B-424D-A23B-D439F73D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5ACD58-4C02-4C58-8F39-B96FBE59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3557622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EB5AC-FAE9-423C-9028-DE8AC42E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Programming Languages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F832AA-CD35-4CB6-87C7-6B5B4A5DD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6470" y="2740145"/>
            <a:ext cx="5737860" cy="2430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C684F-3874-4E2D-95C3-CA6FEE6B9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29BD6-3D17-4365-B399-D08C2AC4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C6B3AC-5250-4303-B6D8-DB9EBFCFF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55" y="2660913"/>
            <a:ext cx="4606114" cy="2829275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D847315-94DD-4915-B5A9-5AAAA803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55283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5D97-6E9A-4F0C-852C-1725E627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to Use High-Level?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CDAB-A895-4A23-8A43-57CF7D9AB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57928"/>
            <a:ext cx="6507602" cy="4334864"/>
          </a:xfrm>
        </p:spPr>
        <p:txBody>
          <a:bodyPr/>
          <a:lstStyle/>
          <a:p>
            <a:r>
              <a:rPr lang="en-GB" dirty="0"/>
              <a:t>Widely used</a:t>
            </a:r>
          </a:p>
          <a:p>
            <a:r>
              <a:rPr lang="en-GB" dirty="0"/>
              <a:t>Huge growing ecosystems</a:t>
            </a:r>
          </a:p>
          <a:p>
            <a:r>
              <a:rPr lang="en-GB" dirty="0"/>
              <a:t>Industry is on board!</a:t>
            </a:r>
          </a:p>
          <a:p>
            <a:r>
              <a:rPr lang="en-GB" dirty="0"/>
              <a:t>Data-driven</a:t>
            </a:r>
          </a:p>
          <a:p>
            <a:r>
              <a:rPr lang="en-GB" dirty="0"/>
              <a:t>Leads to dashboards</a:t>
            </a:r>
          </a:p>
          <a:p>
            <a:endParaRPr lang="en-GB" dirty="0"/>
          </a:p>
          <a:p>
            <a:r>
              <a:rPr lang="en-GB" dirty="0"/>
              <a:t>CONS: Speed</a:t>
            </a:r>
          </a:p>
          <a:p>
            <a:pPr lvl="1"/>
            <a:r>
              <a:rPr lang="en-GB" dirty="0"/>
              <a:t>May be crucial in CyberSec, but there are ways to solve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1D09D-4A8A-4CC2-B1F9-AF3CDB39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ECA09-5EA5-487B-9B75-87B2AF6E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BD64D-F23B-4590-9C01-078CE373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357" y="2135460"/>
            <a:ext cx="3870960" cy="275844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A4218D-13C3-4F5E-869C-56DC1776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28501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533D8-23C2-4A98-9277-D7AD46E4F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816B9-2E1D-4E25-AD5E-175D65D3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8A900-F133-4E49-8297-51A2A13C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61C754-B8E9-43BD-8C25-915B5BC8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3383253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B00BF1-240C-4F91-9607-8E38B76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313" y="1757363"/>
            <a:ext cx="7213600" cy="40576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AF740-D79A-4BB4-BB11-482647C3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E2D53-F0C6-4090-B2D6-E5F54D08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05E9F0-A7A7-43C0-ABFC-5305D854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1026199"/>
            <a:ext cx="10515600" cy="757129"/>
          </a:xfrm>
        </p:spPr>
        <p:txBody>
          <a:bodyPr/>
          <a:lstStyle/>
          <a:p>
            <a:r>
              <a:rPr lang="en-GB" dirty="0"/>
              <a:t>Why ML Top Programming Languages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4827C6-ADFB-472A-A537-6E61845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4170858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A3B0-5BE0-41B5-9C54-773B1B1C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TIOBE 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22BD1-162F-458E-950E-0DB5E8C3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95D8-DE78-4066-9197-96597420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A220F65-8277-4733-87C1-A0D26AC1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21D6434-8AE1-66F4-6B75-51860AA2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104" y="1757363"/>
            <a:ext cx="9426018" cy="4057650"/>
          </a:xfrm>
        </p:spPr>
      </p:pic>
    </p:spTree>
    <p:extLst>
      <p:ext uri="{BB962C8B-B14F-4D97-AF65-F5344CB8AC3E}">
        <p14:creationId xmlns:p14="http://schemas.microsoft.com/office/powerpoint/2010/main" val="1559050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A3B0-5BE0-41B5-9C54-773B1B1C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TIOBE 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22BD1-162F-458E-950E-0DB5E8C3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95D8-DE78-4066-9197-96597420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6DA310-4227-4499-8D48-73228854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EB5C2A2-F0C3-2E01-91CA-EC1461983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313" y="2060487"/>
            <a:ext cx="10515600" cy="3451401"/>
          </a:xfrm>
        </p:spPr>
      </p:pic>
    </p:spTree>
    <p:extLst>
      <p:ext uri="{BB962C8B-B14F-4D97-AF65-F5344CB8AC3E}">
        <p14:creationId xmlns:p14="http://schemas.microsoft.com/office/powerpoint/2010/main" val="4014562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EA3B0-5BE0-41B5-9C54-773B1B1C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TIOBE 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22BD1-162F-458E-950E-0DB5E8C3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E95D8-DE78-4066-9197-96597420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6DA310-4227-4499-8D48-73228854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pic>
        <p:nvPicPr>
          <p:cNvPr id="14" name="Content Placeholder 13" descr="A graph of blue red and white lines&#10;&#10;Description automatically generated">
            <a:extLst>
              <a:ext uri="{FF2B5EF4-FFF2-40B4-BE49-F238E27FC236}">
                <a16:creationId xmlns:a16="http://schemas.microsoft.com/office/drawing/2014/main" id="{34EC78E0-D124-0077-767D-662A4F9B7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313" y="2047920"/>
            <a:ext cx="10515600" cy="3476535"/>
          </a:xfrm>
        </p:spPr>
      </p:pic>
    </p:spTree>
    <p:extLst>
      <p:ext uri="{BB962C8B-B14F-4D97-AF65-F5344CB8AC3E}">
        <p14:creationId xmlns:p14="http://schemas.microsoft.com/office/powerpoint/2010/main" val="432474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D805-79A4-459D-8BDD-A598A657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IEEE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2DF20-A4D6-4865-A21F-6F6FECCE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0244A-FDC7-4E6E-AE5D-BD9A9F9E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54939D-9809-4026-90B1-59D3E8265754}"/>
              </a:ext>
            </a:extLst>
          </p:cNvPr>
          <p:cNvSpPr/>
          <p:nvPr/>
        </p:nvSpPr>
        <p:spPr>
          <a:xfrm>
            <a:off x="3425643" y="5953363"/>
            <a:ext cx="543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https://spectrum.ieee.org/top-programming-languages/</a:t>
            </a:r>
            <a:r>
              <a:rPr lang="en-GB" dirty="0"/>
              <a:t> 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78363A7-3D6C-4589-8BD7-25C8DD19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pic>
        <p:nvPicPr>
          <p:cNvPr id="5" name="Picture 4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5B4995D-6EBC-D7DD-2975-6CF598A0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68" y="1026199"/>
            <a:ext cx="7001086" cy="46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55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49E55-9ACF-4A9C-8D3F-2BA7851D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F1C96-29BC-4F9D-A331-5690D192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3F1001F-C77A-4EE6-AA5F-5F7D4AA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5007D-1738-6D12-B6C3-86CC4AF19C12}"/>
              </a:ext>
            </a:extLst>
          </p:cNvPr>
          <p:cNvSpPr txBox="1"/>
          <p:nvPr/>
        </p:nvSpPr>
        <p:spPr>
          <a:xfrm>
            <a:off x="1998199" y="2526018"/>
            <a:ext cx="8660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https://survey.stackoverflow.co/2023/#section-top-paying-technologies-top-paying-technologies</a:t>
            </a:r>
            <a:r>
              <a:rPr lang="en-GB" sz="16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B10987-2445-A32E-412C-5D564870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1026199"/>
            <a:ext cx="10515600" cy="757129"/>
          </a:xfrm>
        </p:spPr>
        <p:txBody>
          <a:bodyPr/>
          <a:lstStyle/>
          <a:p>
            <a:r>
              <a:rPr lang="en-GB" dirty="0"/>
              <a:t>Top paying technologies (</a:t>
            </a:r>
            <a:r>
              <a:rPr lang="en-GB" dirty="0" err="1"/>
              <a:t>StackOverflow</a:t>
            </a:r>
            <a:r>
              <a:rPr lang="en-GB" dirty="0"/>
              <a:t> Survey 2023)</a:t>
            </a:r>
          </a:p>
        </p:txBody>
      </p:sp>
    </p:spTree>
    <p:extLst>
      <p:ext uri="{BB962C8B-B14F-4D97-AF65-F5344CB8AC3E}">
        <p14:creationId xmlns:p14="http://schemas.microsoft.com/office/powerpoint/2010/main" val="1680298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49E55-9ACF-4A9C-8D3F-2BA7851D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F1C96-29BC-4F9D-A331-5690D192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3F1001F-C77A-4EE6-AA5F-5F7D4AA8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5007D-1738-6D12-B6C3-86CC4AF19C12}"/>
              </a:ext>
            </a:extLst>
          </p:cNvPr>
          <p:cNvSpPr txBox="1"/>
          <p:nvPr/>
        </p:nvSpPr>
        <p:spPr>
          <a:xfrm>
            <a:off x="1998199" y="2526018"/>
            <a:ext cx="8660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https://survey.stackoverflow.co/2023/#section-top-paying-technologies-top-paying-technologies</a:t>
            </a:r>
            <a:r>
              <a:rPr lang="en-GB" sz="16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B10987-2445-A32E-412C-5D564870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3" y="1026199"/>
            <a:ext cx="10515600" cy="757129"/>
          </a:xfrm>
        </p:spPr>
        <p:txBody>
          <a:bodyPr/>
          <a:lstStyle/>
          <a:p>
            <a:r>
              <a:rPr lang="en-GB" dirty="0"/>
              <a:t>Top paying technologies (</a:t>
            </a:r>
            <a:r>
              <a:rPr lang="en-GB" dirty="0" err="1"/>
              <a:t>StackOverflow</a:t>
            </a:r>
            <a:r>
              <a:rPr lang="en-GB" dirty="0"/>
              <a:t> Survey 2023)</a:t>
            </a:r>
          </a:p>
        </p:txBody>
      </p:sp>
      <p:pic>
        <p:nvPicPr>
          <p:cNvPr id="7" name="Picture 6" descr="A graph of numbers and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2CEAC37D-C1AE-A3B2-2463-63B2003C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620" y="7620"/>
            <a:ext cx="7604760" cy="68427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783CB86-D2FC-626F-F39C-9B65E9637C18}"/>
              </a:ext>
            </a:extLst>
          </p:cNvPr>
          <p:cNvSpPr/>
          <p:nvPr/>
        </p:nvSpPr>
        <p:spPr>
          <a:xfrm>
            <a:off x="2733675" y="6581774"/>
            <a:ext cx="752475" cy="27622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94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4C6EA-5BA2-46D3-82F8-E07C1D8B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4062-12C4-4A08-8559-CB42BABA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8FEF6C6-4A91-4A6D-B162-F486F04F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DDB2-0EC2-7324-A181-4373E9983D48}"/>
              </a:ext>
            </a:extLst>
          </p:cNvPr>
          <p:cNvSpPr txBox="1"/>
          <p:nvPr/>
        </p:nvSpPr>
        <p:spPr>
          <a:xfrm>
            <a:off x="0" y="6026111"/>
            <a:ext cx="8772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https://survey.stackoverflow.co/2023/#section-salary-salary-and-experience-by-language</a:t>
            </a:r>
            <a:r>
              <a:rPr lang="en-GB" dirty="0"/>
              <a:t>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D728D6D-4096-87D1-C93B-60371302F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6202" y="462556"/>
            <a:ext cx="8266827" cy="5633443"/>
          </a:xfr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1BA828A-E2A6-5884-EA35-D444950FEE51}"/>
              </a:ext>
            </a:extLst>
          </p:cNvPr>
          <p:cNvSpPr/>
          <p:nvPr/>
        </p:nvSpPr>
        <p:spPr>
          <a:xfrm>
            <a:off x="2733675" y="3257550"/>
            <a:ext cx="752475" cy="6477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01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3188-D8DC-453C-94AF-B54E2360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44" y="1026199"/>
            <a:ext cx="2718514" cy="757129"/>
          </a:xfrm>
        </p:spPr>
        <p:txBody>
          <a:bodyPr/>
          <a:lstStyle/>
          <a:p>
            <a:r>
              <a:rPr lang="en-GB" dirty="0"/>
              <a:t>How</a:t>
            </a:r>
            <a:br>
              <a:rPr lang="en-GB" dirty="0"/>
            </a:br>
            <a:r>
              <a:rPr lang="en-GB" dirty="0"/>
              <a:t>they</a:t>
            </a:r>
            <a:br>
              <a:rPr lang="en-GB" dirty="0"/>
            </a:br>
            <a:r>
              <a:rPr lang="en-GB" dirty="0"/>
              <a:t>connect?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01242-D7DB-4D7D-8FFA-0631B3EE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DF611-D92A-491E-AE14-18A862A7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6017C8-4332-4D0A-BEB3-222A51664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1032" y="480542"/>
            <a:ext cx="5759621" cy="57596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B61107-3B83-4E9F-8D7A-B8D909EE3F22}"/>
              </a:ext>
            </a:extLst>
          </p:cNvPr>
          <p:cNvSpPr/>
          <p:nvPr/>
        </p:nvSpPr>
        <p:spPr>
          <a:xfrm>
            <a:off x="0" y="6084117"/>
            <a:ext cx="472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https://insights.stackoverflow.com/survey/2019</a:t>
            </a:r>
            <a:r>
              <a:rPr lang="en-GB" dirty="0"/>
              <a:t>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390CB8-BF50-4809-8367-B64BF3E1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495261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0C75-800D-A764-03A2-934A5B4C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close!</a:t>
            </a:r>
          </a:p>
        </p:txBody>
      </p:sp>
      <p:pic>
        <p:nvPicPr>
          <p:cNvPr id="8" name="Content Placeholder 7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31F76872-3EB1-438D-E1F2-25176A0C1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509" y="1040736"/>
            <a:ext cx="4921463" cy="40576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D2723-07D5-5BAF-901A-86158703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095B8-C849-7FDD-05B4-CFE6F935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B4FE5-AD84-5B2C-BCBA-8DE6F9A6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183CD-8126-5C17-2406-9DA024577EE3}"/>
              </a:ext>
            </a:extLst>
          </p:cNvPr>
          <p:cNvSpPr txBox="1"/>
          <p:nvPr/>
        </p:nvSpPr>
        <p:spPr>
          <a:xfrm>
            <a:off x="92363" y="5591252"/>
            <a:ext cx="1172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https://survey.stackoverflow.co/2023/#section-worked-with-vs-want-to-work-with-integrated-development-environment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693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1589-ED56-430F-9CBE-62F2B3CD7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A067-3909-4D75-862A-79AD82931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the main principles of Machine Learning (ML)</a:t>
            </a:r>
          </a:p>
          <a:p>
            <a:endParaRPr lang="en-GB" dirty="0"/>
          </a:p>
          <a:p>
            <a:r>
              <a:rPr lang="en-GB" dirty="0"/>
              <a:t>Be exposed to the most relevant tools used in academia and the industry to implement ML-based solutions</a:t>
            </a:r>
          </a:p>
          <a:p>
            <a:endParaRPr lang="en-GB" dirty="0"/>
          </a:p>
          <a:p>
            <a:r>
              <a:rPr lang="en-GB" dirty="0"/>
              <a:t>Comprehend a series of real cases where ML is used to solve cybersecurity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BB2CA-3DEE-4EAD-9401-8DC9747A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6E227-B4DF-4BF5-A91E-23C7370E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2CCDB-885E-4293-BF42-73F6B4DE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0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A33C4-1FAA-489A-916B-D104D8B4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</a:t>
            </a:r>
            <a:r>
              <a:rPr lang="en-GB" dirty="0"/>
              <a:t>are</a:t>
            </a:r>
            <a:r>
              <a:rPr lang="en-GB" noProof="0" dirty="0"/>
              <a:t> R and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B03F7-BBF0-4286-B19B-01169A0B3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73640" cy="4351338"/>
          </a:xfrm>
        </p:spPr>
        <p:txBody>
          <a:bodyPr>
            <a:normAutofit/>
          </a:bodyPr>
          <a:lstStyle/>
          <a:p>
            <a:r>
              <a:rPr lang="en-GB" dirty="0"/>
              <a:t>O</a:t>
            </a:r>
            <a:r>
              <a:rPr lang="en-GB" noProof="0" dirty="0"/>
              <a:t>pen-source programming language for statistical analysis, graphics, data science and machine learning.</a:t>
            </a:r>
          </a:p>
          <a:p>
            <a:endParaRPr lang="en-GB" noProof="0" dirty="0"/>
          </a:p>
          <a:p>
            <a:r>
              <a:rPr lang="en-GB" noProof="0" dirty="0"/>
              <a:t>Command-line based, however, complementary tools provide a friendly user interface(s).</a:t>
            </a:r>
          </a:p>
          <a:p>
            <a:endParaRPr lang="en-GB" noProof="0" dirty="0"/>
          </a:p>
          <a:p>
            <a:r>
              <a:rPr lang="en-GB" noProof="0" dirty="0"/>
              <a:t>Will require you to learn both syntax and semantics.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0E8EE-C174-442B-8155-5924BABD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33F1C0A-AB1C-4013-B5C9-5009FF3F8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E1E24A-204C-49A3-9FC7-6D91BA77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58D6-2878-4ED7-8BD5-D4555537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What do we use them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005A1-D3C8-4E26-BAFF-D1AB1D511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74" y="1838877"/>
            <a:ext cx="6689035" cy="4351338"/>
          </a:xfrm>
        </p:spPr>
        <p:txBody>
          <a:bodyPr/>
          <a:lstStyle/>
          <a:p>
            <a:r>
              <a:rPr lang="en-GB" noProof="0" dirty="0"/>
              <a:t>Exploratory and statistical data analysis.</a:t>
            </a:r>
          </a:p>
          <a:p>
            <a:endParaRPr lang="en-GB" noProof="0" dirty="0"/>
          </a:p>
          <a:p>
            <a:r>
              <a:rPr lang="en-GB" noProof="0" dirty="0"/>
              <a:t>Visualisation and graphics.</a:t>
            </a:r>
          </a:p>
          <a:p>
            <a:endParaRPr lang="en-GB" noProof="0" dirty="0"/>
          </a:p>
          <a:p>
            <a:r>
              <a:rPr lang="en-GB" noProof="0" dirty="0"/>
              <a:t>Data preparation (data wrangling).</a:t>
            </a:r>
          </a:p>
          <a:p>
            <a:endParaRPr lang="en-GB" noProof="0" dirty="0"/>
          </a:p>
          <a:p>
            <a:r>
              <a:rPr lang="en-GB" noProof="0" dirty="0"/>
              <a:t>Machine learning and modelling.</a:t>
            </a:r>
          </a:p>
        </p:txBody>
      </p:sp>
      <p:pic>
        <p:nvPicPr>
          <p:cNvPr id="2050" name="Picture 2" descr="Image result for data wrangling">
            <a:extLst>
              <a:ext uri="{FF2B5EF4-FFF2-40B4-BE49-F238E27FC236}">
                <a16:creationId xmlns:a16="http://schemas.microsoft.com/office/drawing/2014/main" id="{EE7FB95B-A79F-46DD-A811-4C741F21C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798" y="1875183"/>
            <a:ext cx="5294628" cy="257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r">
            <a:extLst>
              <a:ext uri="{FF2B5EF4-FFF2-40B4-BE49-F238E27FC236}">
                <a16:creationId xmlns:a16="http://schemas.microsoft.com/office/drawing/2014/main" id="{63241953-5580-4CF0-8231-0D56D4395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566" y="4543757"/>
            <a:ext cx="1277652" cy="99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97B46143-1FD1-4D66-A59C-95FCC8CFD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60" t="18662" r="3534" b="14484"/>
          <a:stretch/>
        </p:blipFill>
        <p:spPr>
          <a:xfrm>
            <a:off x="9082376" y="4543756"/>
            <a:ext cx="1128423" cy="112842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26CA117-78E6-419A-974F-05A786BF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1B10624-4451-435B-B85C-28B266D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1E26A6-AD70-431D-91BA-28C9EAD5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6EDE-B20F-4039-A331-BC95C2B5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Why these tools?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7F23-DAEC-4191-9BFA-EB504DFFE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04" y="1825625"/>
            <a:ext cx="7033591" cy="4351338"/>
          </a:xfrm>
        </p:spPr>
        <p:txBody>
          <a:bodyPr>
            <a:normAutofit lnSpcReduction="10000"/>
          </a:bodyPr>
          <a:lstStyle/>
          <a:p>
            <a:r>
              <a:rPr lang="en-GB" noProof="0" dirty="0"/>
              <a:t>Free.</a:t>
            </a:r>
          </a:p>
          <a:p>
            <a:r>
              <a:rPr lang="en-GB" noProof="0" dirty="0"/>
              <a:t>Easy to use.</a:t>
            </a:r>
          </a:p>
          <a:p>
            <a:r>
              <a:rPr lang="en-GB" noProof="0" dirty="0"/>
              <a:t>Have packages for everything.</a:t>
            </a:r>
          </a:p>
          <a:p>
            <a:r>
              <a:rPr lang="en-GB" noProof="0" dirty="0"/>
              <a:t>Have great online support community.</a:t>
            </a:r>
          </a:p>
          <a:p>
            <a:r>
              <a:rPr lang="en-GB" noProof="0" dirty="0"/>
              <a:t>Statistics tools AND programming languages.</a:t>
            </a:r>
          </a:p>
          <a:p>
            <a:r>
              <a:rPr lang="en-GB" noProof="0" dirty="0"/>
              <a:t>Available across platforms.</a:t>
            </a:r>
          </a:p>
          <a:p>
            <a:r>
              <a:rPr lang="en-GB" noProof="0" dirty="0"/>
              <a:t>Similar to MATLAB.</a:t>
            </a:r>
          </a:p>
          <a:p>
            <a:r>
              <a:rPr lang="en-GB" noProof="0" dirty="0"/>
              <a:t>Robust for visualisations.</a:t>
            </a:r>
          </a:p>
          <a:p>
            <a:r>
              <a:rPr lang="en-GB" noProof="0" dirty="0"/>
              <a:t>You can produce reports of your work easily.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8B88530-CBA0-4776-A3B0-2D5FE9947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2" b="15151"/>
          <a:stretch/>
        </p:blipFill>
        <p:spPr>
          <a:xfrm>
            <a:off x="9151538" y="3730486"/>
            <a:ext cx="2907278" cy="2002472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F95DBD85-9672-4E0E-9DF9-38D1CD66C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10" y="1587361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5F49F-FB13-4748-B034-35D0EC70E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703" y="762000"/>
            <a:ext cx="2857500" cy="26670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F817C69-07B7-4C93-A899-0F5F324F6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A5E402C-175D-4E86-87D3-0E9A8554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5F8FC13-C4ED-4078-9E17-8F8B0298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4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4D27-CC8C-406D-9C23-B1799FED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3" y="958073"/>
            <a:ext cx="3824577" cy="757129"/>
          </a:xfrm>
        </p:spPr>
        <p:txBody>
          <a:bodyPr/>
          <a:lstStyle/>
          <a:p>
            <a:r>
              <a:rPr lang="en-GB" dirty="0"/>
              <a:t>How to Install?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5F9BE-A954-47F2-A729-4ACF7922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CB4D5-D93A-4FCF-AEB7-5C4985CB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755B06-5131-4376-A12D-90021FC4F24D}"/>
              </a:ext>
            </a:extLst>
          </p:cNvPr>
          <p:cNvSpPr txBox="1">
            <a:spLocks/>
          </p:cNvSpPr>
          <p:nvPr/>
        </p:nvSpPr>
        <p:spPr>
          <a:xfrm>
            <a:off x="198783" y="1825625"/>
            <a:ext cx="7222434" cy="436181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9216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9216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dirty="0"/>
              <a:t>Download R</a:t>
            </a:r>
          </a:p>
          <a:p>
            <a:r>
              <a:rPr lang="en-GB" dirty="0"/>
              <a:t> </a:t>
            </a:r>
            <a:r>
              <a:rPr lang="en-GB" dirty="0">
                <a:hlinkClick r:id="rId2"/>
              </a:rPr>
              <a:t>http://cran.r-project.org/</a:t>
            </a:r>
            <a:endParaRPr lang="en-GB" dirty="0"/>
          </a:p>
          <a:p>
            <a:pPr marL="514350" indent="-514350">
              <a:buFont typeface="Arial" panose="020B0604020202020204" pitchFamily="34" charset="0"/>
              <a:buAutoNum type="arabicPeriod" startAt="2"/>
            </a:pPr>
            <a:r>
              <a:rPr lang="en-GB" dirty="0"/>
              <a:t>Download RStudio (IDE)</a:t>
            </a:r>
          </a:p>
          <a:p>
            <a:r>
              <a:rPr lang="en-GB" dirty="0">
                <a:hlinkClick r:id="rId3"/>
              </a:rPr>
              <a:t>http://www.rstudio.com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3. Download Python</a:t>
            </a:r>
          </a:p>
          <a:p>
            <a:r>
              <a:rPr lang="en-GB" dirty="0">
                <a:hlinkClick r:id="rId4"/>
              </a:rPr>
              <a:t>https://www.python.org/downloads/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4. Download an IDE</a:t>
            </a:r>
          </a:p>
          <a:p>
            <a:r>
              <a:rPr lang="en-GB" dirty="0">
                <a:hlinkClick r:id="rId5"/>
              </a:rPr>
              <a:t>https://www.spyder-ide.org/</a:t>
            </a:r>
            <a:endParaRPr lang="en-GB" dirty="0"/>
          </a:p>
          <a:p>
            <a:r>
              <a:rPr lang="en-GB" dirty="0">
                <a:hlinkClick r:id="rId6"/>
              </a:rPr>
              <a:t>https://www.jetbrains.com/pycharm/</a:t>
            </a:r>
            <a:endParaRPr lang="en-GB" dirty="0"/>
          </a:p>
          <a:p>
            <a:r>
              <a:rPr lang="en-GB" dirty="0">
                <a:hlinkClick r:id="rId7"/>
              </a:rPr>
              <a:t>https://jupyter.org/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1A3CE4-2BAD-4CEB-808C-362876FD1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9280" y="2279788"/>
            <a:ext cx="6323937" cy="33713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E86655-748F-44D6-A964-D1D3607A3BE3}"/>
              </a:ext>
            </a:extLst>
          </p:cNvPr>
          <p:cNvSpPr txBox="1">
            <a:spLocks/>
          </p:cNvSpPr>
          <p:nvPr/>
        </p:nvSpPr>
        <p:spPr>
          <a:xfrm>
            <a:off x="6942483" y="263484"/>
            <a:ext cx="4457037" cy="15621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9216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9216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OR Download Anaconda!</a:t>
            </a:r>
          </a:p>
          <a:p>
            <a:pPr marL="0" indent="0">
              <a:buNone/>
            </a:pPr>
            <a:r>
              <a:rPr lang="en-GB" dirty="0">
                <a:hlinkClick r:id="rId9"/>
              </a:rPr>
              <a:t>https://www.anaconda.com/</a:t>
            </a:r>
            <a:r>
              <a:rPr lang="en-GB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F209B4B-337C-49C1-94B1-0FA13FC9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7244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50B6-C0AB-4D55-860D-B97BEB8C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8987C-E3C3-4D06-A2E1-A7B68899A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693273"/>
            <a:ext cx="10515600" cy="4057777"/>
          </a:xfrm>
        </p:spPr>
        <p:txBody>
          <a:bodyPr/>
          <a:lstStyle/>
          <a:p>
            <a:r>
              <a:rPr lang="en-GB" dirty="0"/>
              <a:t>Coursera</a:t>
            </a:r>
          </a:p>
          <a:p>
            <a:pPr lvl="1"/>
            <a:r>
              <a:rPr lang="en-GB" dirty="0">
                <a:hlinkClick r:id="rId2"/>
              </a:rPr>
              <a:t>https://www.coursera.org/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DataCamp</a:t>
            </a:r>
          </a:p>
          <a:p>
            <a:pPr lvl="1"/>
            <a:r>
              <a:rPr lang="en-GB" dirty="0">
                <a:hlinkClick r:id="rId3"/>
              </a:rPr>
              <a:t>https://www.datacamp.com/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RGU offers online short courses!</a:t>
            </a:r>
          </a:p>
          <a:p>
            <a:pPr lvl="1"/>
            <a:r>
              <a:rPr lang="en-GB" dirty="0">
                <a:hlinkClick r:id="rId4"/>
              </a:rPr>
              <a:t>https://www.rgu.ac.uk/study/courses/3274-introduction-to-data-science-with-python-15-credits-at-scqf-level-9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https://www.rgu.ac.uk/study/courses/5630-computer-vision-for-the-energy-sector</a:t>
            </a:r>
            <a:r>
              <a:rPr lang="en-GB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56331-38EB-42CE-AAD5-B8257710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65C87-8E25-4544-95C9-B911AB5C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A9EB33-2BDF-434F-AAD0-92AAA033A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4128099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F8E0-2B15-41B8-A786-2C48FA84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8" y="1866340"/>
            <a:ext cx="10515600" cy="930363"/>
          </a:xfrm>
        </p:spPr>
        <p:txBody>
          <a:bodyPr/>
          <a:lstStyle/>
          <a:p>
            <a:r>
              <a:rPr lang="en-GB" dirty="0"/>
              <a:t>3.2. Demo of Python and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F9596-16C0-4169-BF88-A4FA5A456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 in RStudio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Python 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Console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Spyder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PyCharm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Jupyter Notebook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Rise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922EC-CD55-452E-8D9C-906577C8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27E90-819B-424D-A23B-D439F73D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95FBD12-0173-49EA-9A11-AF4E81E4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3569379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F8E0-2B15-41B8-A786-2C48FA84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18" y="1142277"/>
            <a:ext cx="10515600" cy="1307109"/>
          </a:xfrm>
        </p:spPr>
        <p:txBody>
          <a:bodyPr/>
          <a:lstStyle/>
          <a:p>
            <a:r>
              <a:rPr lang="en-GB" dirty="0"/>
              <a:t>3.3. Demo of Online Notebook Platforms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F9596-16C0-4169-BF88-A4FA5A456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18" y="3180906"/>
            <a:ext cx="10528300" cy="181019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Google Colab (mostly for Python)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Kaggle (both, plus a great data source)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GitHub (Code repository)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HuggingFace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922EC-CD55-452E-8D9C-906577C8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27E90-819B-424D-A23B-D439F73D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B61C1DC-246D-442C-AA23-DEDECEF3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213826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F8E0-2B15-41B8-A786-2C48FA84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4.1 Types of 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922EC-CD55-452E-8D9C-906577C8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27E90-819B-424D-A23B-D439F73D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773C85-7E10-4AF8-954E-BCE7B58A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475966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42FC-4702-457E-9039-5AD5CE98C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(Main)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F1BCD-B5C2-41D3-A614-34B357EFE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757928"/>
            <a:ext cx="6932717" cy="4057777"/>
          </a:xfrm>
        </p:spPr>
        <p:txBody>
          <a:bodyPr/>
          <a:lstStyle/>
          <a:p>
            <a:r>
              <a:rPr lang="en-GB" sz="1800" dirty="0"/>
              <a:t>Supervised</a:t>
            </a:r>
          </a:p>
          <a:p>
            <a:pPr lvl="1"/>
            <a:r>
              <a:rPr lang="en-GB" sz="1600" dirty="0"/>
              <a:t>Learn from labelled data, used to classify or predict</a:t>
            </a:r>
          </a:p>
          <a:p>
            <a:pPr lvl="1"/>
            <a:r>
              <a:rPr lang="en-GB" sz="1600" dirty="0"/>
              <a:t>e.g. object recognition systems, spam detectors</a:t>
            </a:r>
          </a:p>
          <a:p>
            <a:r>
              <a:rPr lang="en-GB" sz="1800" dirty="0"/>
              <a:t>Unsupervised</a:t>
            </a:r>
          </a:p>
          <a:p>
            <a:pPr lvl="1"/>
            <a:r>
              <a:rPr lang="en-GB" sz="1600" dirty="0"/>
              <a:t>Initial data is not labelled, insights are drawn by processing data (structure is unknown in advance), clustering, association, anomaly detection.</a:t>
            </a:r>
          </a:p>
          <a:p>
            <a:pPr lvl="1"/>
            <a:r>
              <a:rPr lang="en-GB" sz="1600" dirty="0"/>
              <a:t>e.g. user behaviour analysis, market basket analysis</a:t>
            </a:r>
          </a:p>
          <a:p>
            <a:r>
              <a:rPr lang="en-GB" sz="1800" dirty="0"/>
              <a:t>Reinforcement</a:t>
            </a:r>
          </a:p>
          <a:p>
            <a:pPr lvl="1"/>
            <a:r>
              <a:rPr lang="en-GB" sz="1600" dirty="0"/>
              <a:t>No supervisor, only a reward signal is used for an agent to determine if they are doing well or not</a:t>
            </a:r>
          </a:p>
          <a:p>
            <a:pPr lvl="1"/>
            <a:r>
              <a:rPr lang="en-GB" sz="1600" dirty="0"/>
              <a:t>Type of dynamic programming, system learns from its environment, maximises the gain</a:t>
            </a:r>
          </a:p>
          <a:p>
            <a:pPr lvl="1"/>
            <a:r>
              <a:rPr lang="en-GB" sz="1600" dirty="0"/>
              <a:t>Reward, no training data involved, learns on the go via trial and errors (rewards and punishments)</a:t>
            </a:r>
          </a:p>
          <a:p>
            <a:pPr lvl="1"/>
            <a:r>
              <a:rPr lang="en-GB" sz="1600" dirty="0"/>
              <a:t>e.g. self driving cars to navigate through the traffic </a:t>
            </a:r>
            <a:r>
              <a:rPr lang="en-GB" sz="1600" dirty="0">
                <a:hlinkClick r:id="rId2"/>
              </a:rPr>
              <a:t>https://www.youtube.com/watch?v=W2CAghUiofY&amp;feature=emb_logo</a:t>
            </a:r>
            <a:r>
              <a:rPr lang="en-GB" sz="1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A1D36-E874-43FC-AAB9-C0DB5A0D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F48DB-98C4-4020-A883-FFAD89CC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EC591-1FBD-4B68-B648-822AE3DD9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683" y="3786816"/>
            <a:ext cx="3683317" cy="1851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ADD0F-AC7E-4A5B-8889-3B5479F7F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060" y="1249786"/>
            <a:ext cx="4191000" cy="212962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1B10225-FF23-4794-9778-7F088677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4265126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57B19-3344-4F5D-ABB1-E75BA1B7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(More)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9DEF4-3E9A-47BE-A778-A87F85564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51" y="1962817"/>
            <a:ext cx="6018317" cy="5060646"/>
          </a:xfrm>
        </p:spPr>
        <p:txBody>
          <a:bodyPr/>
          <a:lstStyle/>
          <a:p>
            <a:r>
              <a:rPr lang="en-GB" sz="2400" dirty="0"/>
              <a:t>Semi-Supervised</a:t>
            </a:r>
          </a:p>
          <a:p>
            <a:pPr lvl="1"/>
            <a:r>
              <a:rPr lang="en-GB" sz="2000" dirty="0"/>
              <a:t>Initial training data is incomplete, both labelled and unlabelled data are used in the training</a:t>
            </a:r>
          </a:p>
          <a:p>
            <a:r>
              <a:rPr lang="en-GB" sz="2400" dirty="0"/>
              <a:t>Deep</a:t>
            </a:r>
          </a:p>
          <a:p>
            <a:pPr lvl="1"/>
            <a:r>
              <a:rPr lang="en-GB" sz="2000" dirty="0"/>
              <a:t>Neural networks (NN) with number of hidden layers Back-propagation to train deep neural nets</a:t>
            </a:r>
          </a:p>
          <a:p>
            <a:r>
              <a:rPr lang="en-GB" sz="2400" dirty="0"/>
              <a:t>Active</a:t>
            </a:r>
          </a:p>
          <a:p>
            <a:pPr lvl="1"/>
            <a:r>
              <a:rPr lang="en-GB" sz="2000" dirty="0"/>
              <a:t>User constantly feeds algorithm with labels</a:t>
            </a:r>
          </a:p>
          <a:p>
            <a:pPr lvl="1"/>
            <a:r>
              <a:rPr lang="en-GB" sz="2000" dirty="0"/>
              <a:t>Used for NLP tasks (systematic reviewing)</a:t>
            </a:r>
          </a:p>
          <a:p>
            <a:r>
              <a:rPr lang="en-GB" sz="2400" dirty="0"/>
              <a:t>Imitation</a:t>
            </a:r>
          </a:p>
          <a:p>
            <a:pPr lvl="1"/>
            <a:r>
              <a:rPr lang="en-GB" sz="2000" dirty="0"/>
              <a:t>Used mostly in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F41F2-DE1E-495B-9009-74F6F6C3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76F38-6269-4F96-B8BD-11AE4B80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5BE94-F3EC-41ED-B31A-66882457170B}"/>
              </a:ext>
            </a:extLst>
          </p:cNvPr>
          <p:cNvGrpSpPr/>
          <p:nvPr/>
        </p:nvGrpSpPr>
        <p:grpSpPr>
          <a:xfrm>
            <a:off x="8097361" y="1586923"/>
            <a:ext cx="3051924" cy="1931860"/>
            <a:chOff x="760577" y="4391634"/>
            <a:chExt cx="3051924" cy="1931860"/>
          </a:xfrm>
        </p:grpSpPr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6AAD9B83-E5CC-4747-A589-819EF996E982}"/>
                </a:ext>
              </a:extLst>
            </p:cNvPr>
            <p:cNvSpPr txBox="1"/>
            <p:nvPr/>
          </p:nvSpPr>
          <p:spPr>
            <a:xfrm>
              <a:off x="1553298" y="6023774"/>
              <a:ext cx="121666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Shallow</a:t>
              </a:r>
              <a:r>
                <a:rPr sz="1800" spc="-50" dirty="0">
                  <a:latin typeface="Arial"/>
                  <a:cs typeface="Arial"/>
                </a:rPr>
                <a:t> </a:t>
              </a:r>
              <a:r>
                <a:rPr sz="1800" spc="-25" dirty="0">
                  <a:latin typeface="Arial"/>
                  <a:cs typeface="Arial"/>
                </a:rPr>
                <a:t>NN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A5E4E132-55A8-43FF-BEEF-F111E16F35B0}"/>
                </a:ext>
              </a:extLst>
            </p:cNvPr>
            <p:cNvSpPr txBox="1"/>
            <p:nvPr/>
          </p:nvSpPr>
          <p:spPr>
            <a:xfrm>
              <a:off x="760577" y="5087785"/>
              <a:ext cx="5334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Arial"/>
                  <a:cs typeface="Arial"/>
                </a:rPr>
                <a:t>Input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70894AFB-950C-4891-9BF6-7E7A5FBC6FF5}"/>
                </a:ext>
              </a:extLst>
            </p:cNvPr>
            <p:cNvSpPr txBox="1"/>
            <p:nvPr/>
          </p:nvSpPr>
          <p:spPr>
            <a:xfrm>
              <a:off x="3101301" y="5109374"/>
              <a:ext cx="7112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Arial"/>
                  <a:cs typeface="Arial"/>
                </a:rPr>
                <a:t>Output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824B8241-5359-4194-8B7F-1EEE7020F38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001" y="4391634"/>
              <a:ext cx="1772640" cy="1656003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4EE7CF9-2514-4838-8D48-9013E77D5567}"/>
              </a:ext>
            </a:extLst>
          </p:cNvPr>
          <p:cNvGrpSpPr/>
          <p:nvPr/>
        </p:nvGrpSpPr>
        <p:grpSpPr>
          <a:xfrm>
            <a:off x="7449718" y="3779731"/>
            <a:ext cx="4742282" cy="2035175"/>
            <a:chOff x="4037304" y="4395965"/>
            <a:chExt cx="4742282" cy="2035175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59C88B5D-D449-48DE-A811-06E18957589C}"/>
                </a:ext>
              </a:extLst>
            </p:cNvPr>
            <p:cNvSpPr txBox="1"/>
            <p:nvPr/>
          </p:nvSpPr>
          <p:spPr>
            <a:xfrm>
              <a:off x="5728944" y="6131420"/>
              <a:ext cx="9639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Arial"/>
                  <a:cs typeface="Arial"/>
                </a:rPr>
                <a:t>Deep</a:t>
              </a:r>
              <a:r>
                <a:rPr sz="1800" spc="-30" dirty="0">
                  <a:latin typeface="Arial"/>
                  <a:cs typeface="Arial"/>
                </a:rPr>
                <a:t> </a:t>
              </a:r>
              <a:r>
                <a:rPr sz="1800" spc="-25" dirty="0">
                  <a:latin typeface="Arial"/>
                  <a:cs typeface="Arial"/>
                </a:rPr>
                <a:t>NN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23" name="object 18">
              <a:extLst>
                <a:ext uri="{FF2B5EF4-FFF2-40B4-BE49-F238E27FC236}">
                  <a16:creationId xmlns:a16="http://schemas.microsoft.com/office/drawing/2014/main" id="{66FD865A-0882-4F87-8873-73D9FB2D43B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0874" y="4395965"/>
              <a:ext cx="3381120" cy="1795678"/>
            </a:xfrm>
            <a:prstGeom prst="rect">
              <a:avLst/>
            </a:prstGeom>
          </p:spPr>
        </p:pic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30D96A65-691A-4DD8-A498-6617948AD9F0}"/>
                </a:ext>
              </a:extLst>
            </p:cNvPr>
            <p:cNvSpPr txBox="1"/>
            <p:nvPr/>
          </p:nvSpPr>
          <p:spPr>
            <a:xfrm>
              <a:off x="4037304" y="5109374"/>
              <a:ext cx="532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Arial"/>
                  <a:cs typeface="Arial"/>
                </a:rPr>
                <a:t>Input</a:t>
              </a:r>
              <a:endParaRPr sz="1800" dirty="0">
                <a:latin typeface="Arial"/>
                <a:cs typeface="Arial"/>
              </a:endParaRPr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9FBB4EC4-347E-4345-995F-B1F9B012A029}"/>
                </a:ext>
              </a:extLst>
            </p:cNvPr>
            <p:cNvSpPr txBox="1"/>
            <p:nvPr/>
          </p:nvSpPr>
          <p:spPr>
            <a:xfrm>
              <a:off x="8069656" y="5245100"/>
              <a:ext cx="70993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Arial"/>
                  <a:cs typeface="Arial"/>
                </a:rPr>
                <a:t>Output</a:t>
              </a:r>
              <a:endParaRPr sz="1800">
                <a:latin typeface="Arial"/>
                <a:cs typeface="Arial"/>
              </a:endParaRPr>
            </a:p>
          </p:txBody>
        </p:sp>
      </p:grp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521FEF09-574D-4A3B-93EF-344ED569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76227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" y="878196"/>
            <a:ext cx="11450320" cy="4781183"/>
          </a:xfrm>
        </p:spPr>
        <p:txBody>
          <a:bodyPr>
            <a:noAutofit/>
          </a:bodyPr>
          <a:lstStyle/>
          <a:p>
            <a:r>
              <a:rPr lang="en-GB" sz="1600" dirty="0"/>
              <a:t>2005-2010: Bachelor of Electronic Engineering (Major in Telecommunications)</a:t>
            </a:r>
          </a:p>
          <a:p>
            <a:pPr lvl="1"/>
            <a:r>
              <a:rPr lang="en-GB" sz="1400" dirty="0"/>
              <a:t>Tec de Monterrey, Mexico City</a:t>
            </a:r>
          </a:p>
          <a:p>
            <a:r>
              <a:rPr lang="en-GB" sz="1600" dirty="0"/>
              <a:t>2010-2012: Teacher/Researcher</a:t>
            </a:r>
          </a:p>
          <a:p>
            <a:pPr lvl="1"/>
            <a:r>
              <a:rPr lang="en-GB" sz="1400" dirty="0"/>
              <a:t>Research group: Centro de </a:t>
            </a:r>
            <a:r>
              <a:rPr lang="en-GB" sz="1400" dirty="0" err="1"/>
              <a:t>Investigación</a:t>
            </a:r>
            <a:r>
              <a:rPr lang="en-GB" sz="1400" dirty="0"/>
              <a:t> </a:t>
            </a:r>
            <a:r>
              <a:rPr lang="en-GB" sz="1400" dirty="0" err="1"/>
              <a:t>en</a:t>
            </a:r>
            <a:r>
              <a:rPr lang="en-GB" sz="1400" dirty="0"/>
              <a:t> </a:t>
            </a:r>
            <a:r>
              <a:rPr lang="en-GB" sz="1400" dirty="0" err="1"/>
              <a:t>Mecánica</a:t>
            </a:r>
            <a:r>
              <a:rPr lang="en-GB" sz="1400" dirty="0"/>
              <a:t> y </a:t>
            </a:r>
            <a:r>
              <a:rPr lang="en-GB" sz="1400" dirty="0" err="1"/>
              <a:t>Biodiseño</a:t>
            </a:r>
            <a:r>
              <a:rPr lang="en-GB" sz="1400" dirty="0"/>
              <a:t> (Prof. Rogelio Bustamante)</a:t>
            </a:r>
          </a:p>
          <a:p>
            <a:pPr lvl="1"/>
            <a:r>
              <a:rPr lang="en-GB" sz="1400" dirty="0"/>
              <a:t>Tec de Monterrey, Mexico City</a:t>
            </a:r>
          </a:p>
          <a:p>
            <a:r>
              <a:rPr lang="en-GB" sz="1600" dirty="0"/>
              <a:t>2012-2013: Ms C. Cyber Security and Intelligent Systems</a:t>
            </a:r>
          </a:p>
          <a:p>
            <a:pPr lvl="1"/>
            <a:r>
              <a:rPr lang="en-GB" sz="1400" dirty="0" err="1"/>
              <a:t>Universitat</a:t>
            </a:r>
            <a:r>
              <a:rPr lang="en-GB" sz="1400" dirty="0"/>
              <a:t> </a:t>
            </a:r>
            <a:r>
              <a:rPr lang="en-GB" sz="1400" dirty="0" err="1"/>
              <a:t>Rovira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Virgili</a:t>
            </a:r>
            <a:r>
              <a:rPr lang="en-GB" sz="1400" dirty="0"/>
              <a:t>, Tarragona, Spain</a:t>
            </a:r>
          </a:p>
          <a:p>
            <a:r>
              <a:rPr lang="en-GB" sz="1600" dirty="0"/>
              <a:t>2013-2016: Ph. D. Computer Science and Mathematics of Security</a:t>
            </a:r>
          </a:p>
          <a:p>
            <a:pPr lvl="1"/>
            <a:r>
              <a:rPr lang="en-GB" sz="1400" dirty="0"/>
              <a:t>Research group: </a:t>
            </a:r>
            <a:r>
              <a:rPr lang="en-GB" sz="1400" dirty="0" err="1"/>
              <a:t>Sistemas</a:t>
            </a:r>
            <a:r>
              <a:rPr lang="en-GB" sz="1400" dirty="0"/>
              <a:t> </a:t>
            </a:r>
            <a:r>
              <a:rPr lang="en-GB" sz="1400" dirty="0" err="1"/>
              <a:t>Sensoriales</a:t>
            </a:r>
            <a:r>
              <a:rPr lang="en-GB" sz="1400" dirty="0"/>
              <a:t> </a:t>
            </a:r>
            <a:r>
              <a:rPr lang="en-GB" sz="1400" dirty="0" err="1"/>
              <a:t>Aplicados</a:t>
            </a:r>
            <a:r>
              <a:rPr lang="en-GB" sz="1400" dirty="0"/>
              <a:t> a la </a:t>
            </a:r>
            <a:r>
              <a:rPr lang="en-GB" sz="1400" dirty="0" err="1"/>
              <a:t>Industria</a:t>
            </a:r>
            <a:r>
              <a:rPr lang="en-GB" sz="1400" dirty="0"/>
              <a:t> (Prof. Francesc Serratosa)</a:t>
            </a:r>
          </a:p>
          <a:p>
            <a:pPr lvl="1"/>
            <a:r>
              <a:rPr lang="en-GB" sz="1400" dirty="0" err="1"/>
              <a:t>Universitat</a:t>
            </a:r>
            <a:r>
              <a:rPr lang="en-GB" sz="1400" dirty="0"/>
              <a:t> </a:t>
            </a:r>
            <a:r>
              <a:rPr lang="en-GB" sz="1400" dirty="0" err="1"/>
              <a:t>Rovira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Virgili</a:t>
            </a:r>
            <a:r>
              <a:rPr lang="en-GB" sz="1400" dirty="0"/>
              <a:t>, Tarragona, Spain</a:t>
            </a:r>
          </a:p>
          <a:p>
            <a:r>
              <a:rPr lang="en-GB" sz="1600" dirty="0"/>
              <a:t>2017-2018: Research Fellow in Computing</a:t>
            </a:r>
          </a:p>
          <a:p>
            <a:pPr lvl="1"/>
            <a:r>
              <a:rPr lang="en-GB" sz="1400" dirty="0"/>
              <a:t>Research w/ Dr Eyad Elyan and Prof Chrisina Jayne (Industrial collaboration with DNV GL)</a:t>
            </a:r>
          </a:p>
          <a:p>
            <a:pPr lvl="1"/>
            <a:r>
              <a:rPr lang="en-GB" sz="1400" dirty="0"/>
              <a:t>Robert Gordon University, Aberdeen, UK</a:t>
            </a:r>
          </a:p>
          <a:p>
            <a:r>
              <a:rPr lang="en-GB" sz="1600" dirty="0"/>
              <a:t>2018: Lecturer in Computing</a:t>
            </a:r>
          </a:p>
          <a:p>
            <a:pPr lvl="1"/>
            <a:r>
              <a:rPr lang="en-GB" sz="1400" dirty="0"/>
              <a:t>Placements and Electives Coordinator</a:t>
            </a:r>
          </a:p>
          <a:p>
            <a:pPr lvl="1"/>
            <a:r>
              <a:rPr lang="en-GB" sz="1400" dirty="0"/>
              <a:t>Robert Gordon University, Aberdeen, UK</a:t>
            </a:r>
          </a:p>
          <a:p>
            <a:r>
              <a:rPr lang="en-GB" sz="1600" dirty="0"/>
              <a:t>2020: Senior Lecturer in Computing</a:t>
            </a:r>
          </a:p>
          <a:p>
            <a:pPr lvl="1"/>
            <a:r>
              <a:rPr lang="en-GB" sz="1400"/>
              <a:t>Research Degrees Coordinator</a:t>
            </a:r>
            <a:endParaRPr lang="en-GB" sz="1400" dirty="0"/>
          </a:p>
          <a:p>
            <a:pPr lvl="1"/>
            <a:r>
              <a:rPr lang="en-GB" sz="1400" dirty="0"/>
              <a:t>Robert Gordon University, Aberdeen, UK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92E73-C267-48D7-BE47-D59D825C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D93E4-9397-4E75-B552-B44DACE6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A79C-9418-4392-B038-AF57CC58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202899-0322-4A19-B001-6E494015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6F85-4EF3-45E3-8EDF-4E2991F3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Solving a problem using ML logic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23F84-50F0-47BD-BBAD-8F575D7C7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91271-4F5F-4673-BCF9-E2502B0B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object 9">
            <a:extLst>
              <a:ext uri="{FF2B5EF4-FFF2-40B4-BE49-F238E27FC236}">
                <a16:creationId xmlns:a16="http://schemas.microsoft.com/office/drawing/2014/main" id="{F33273F9-1204-426F-B682-23564423E0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95843" y="2505159"/>
            <a:ext cx="5102367" cy="2717042"/>
          </a:xfrm>
          <a:prstGeom prst="rect">
            <a:avLst/>
          </a:prstGeom>
        </p:spPr>
      </p:pic>
      <p:pic>
        <p:nvPicPr>
          <p:cNvPr id="8" name="object 10">
            <a:extLst>
              <a:ext uri="{FF2B5EF4-FFF2-40B4-BE49-F238E27FC236}">
                <a16:creationId xmlns:a16="http://schemas.microsoft.com/office/drawing/2014/main" id="{88BA65B3-905A-41A1-BF8F-D355F21BAC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4744" y="1783328"/>
            <a:ext cx="3311994" cy="3356635"/>
          </a:xfrm>
          <a:prstGeom prst="rect">
            <a:avLst/>
          </a:prstGeom>
        </p:spPr>
      </p:pic>
      <p:sp>
        <p:nvSpPr>
          <p:cNvPr id="9" name="object 11">
            <a:extLst>
              <a:ext uri="{FF2B5EF4-FFF2-40B4-BE49-F238E27FC236}">
                <a16:creationId xmlns:a16="http://schemas.microsoft.com/office/drawing/2014/main" id="{E9E39382-626D-437C-9A65-034195E6315E}"/>
              </a:ext>
            </a:extLst>
          </p:cNvPr>
          <p:cNvSpPr txBox="1"/>
          <p:nvPr/>
        </p:nvSpPr>
        <p:spPr>
          <a:xfrm>
            <a:off x="7118300" y="2598833"/>
            <a:ext cx="269304" cy="138598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30"/>
              </a:lnSpc>
            </a:pPr>
            <a:r>
              <a:rPr sz="2700" b="1" spc="-15" baseline="1543" dirty="0">
                <a:latin typeface="Arial"/>
                <a:cs typeface="Arial"/>
              </a:rPr>
              <a:t>Fea</a:t>
            </a:r>
            <a:r>
              <a:rPr sz="1800" b="1" spc="-10" dirty="0">
                <a:latin typeface="Arial"/>
                <a:cs typeface="Arial"/>
              </a:rPr>
              <a:t>ture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2</a:t>
            </a:r>
            <a:endParaRPr sz="1800" b="1" dirty="0">
              <a:latin typeface="Arial"/>
              <a:cs typeface="Arial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A94AED9A-8DBB-4C24-9E1D-02C19EDE6B1D}"/>
              </a:ext>
            </a:extLst>
          </p:cNvPr>
          <p:cNvSpPr txBox="1"/>
          <p:nvPr/>
        </p:nvSpPr>
        <p:spPr>
          <a:xfrm>
            <a:off x="9999682" y="2299113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spam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DFA76976-F3AC-4C84-A386-34A822C21D89}"/>
              </a:ext>
            </a:extLst>
          </p:cNvPr>
          <p:cNvSpPr txBox="1"/>
          <p:nvPr/>
        </p:nvSpPr>
        <p:spPr>
          <a:xfrm>
            <a:off x="7768392" y="4602753"/>
            <a:ext cx="223128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ham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 dirty="0">
              <a:latin typeface="Arial"/>
              <a:cs typeface="Arial"/>
            </a:endParaRPr>
          </a:p>
          <a:p>
            <a:pPr marL="101981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Feature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1</a:t>
            </a:r>
            <a:endParaRPr sz="1800" b="1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4">
                <a:extLst>
                  <a:ext uri="{FF2B5EF4-FFF2-40B4-BE49-F238E27FC236}">
                    <a16:creationId xmlns:a16="http://schemas.microsoft.com/office/drawing/2014/main" id="{CCBD77C5-E942-46B1-9C08-8793FF45BA47}"/>
                  </a:ext>
                </a:extLst>
              </p:cNvPr>
              <p:cNvSpPr txBox="1"/>
              <p:nvPr/>
            </p:nvSpPr>
            <p:spPr>
              <a:xfrm>
                <a:off x="8773598" y="3370305"/>
                <a:ext cx="559172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pc="-20" dirty="0" smtClean="0">
                          <a:latin typeface="Cambria Math" panose="02040503050406030204" pitchFamily="18" charset="0"/>
                          <a:cs typeface="Arial"/>
                        </a:rPr>
                        <m:t>𝒇</m:t>
                      </m:r>
                      <m:r>
                        <a:rPr lang="en-GB" sz="2800" b="1" i="1" spc="-20" dirty="0" smtClean="0">
                          <a:latin typeface="Cambria Math" panose="02040503050406030204" pitchFamily="18" charset="0"/>
                          <a:cs typeface="Arial"/>
                        </a:rPr>
                        <m:t>(.)</m:t>
                      </m:r>
                    </m:oMath>
                  </m:oMathPara>
                </a14:m>
                <a:endParaRPr sz="2800" b="1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3" name="object 14">
                <a:extLst>
                  <a:ext uri="{FF2B5EF4-FFF2-40B4-BE49-F238E27FC236}">
                    <a16:creationId xmlns:a16="http://schemas.microsoft.com/office/drawing/2014/main" id="{CCBD77C5-E942-46B1-9C08-8793FF45B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598" y="3370305"/>
                <a:ext cx="559172" cy="443711"/>
              </a:xfrm>
              <a:prstGeom prst="rect">
                <a:avLst/>
              </a:prstGeom>
              <a:blipFill>
                <a:blip r:embed="rId5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89189B1-ACFB-4CC7-9DB4-6B4150B9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165810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accuracy and interpretability&#10;&#10;Description automatically generated">
            <a:extLst>
              <a:ext uri="{FF2B5EF4-FFF2-40B4-BE49-F238E27FC236}">
                <a16:creationId xmlns:a16="http://schemas.microsoft.com/office/drawing/2014/main" id="{D5F303D8-F53F-DF64-CE1D-AF7A8EAEC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491" y="1071563"/>
            <a:ext cx="6139909" cy="50278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7BB58-C860-2C53-A8AE-7BA7F0BE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4C8B9-72F6-C917-5EC6-8F94BFD0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115421-5F3E-5C1B-6457-5094E5AB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874268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2E15-EB19-4978-8EDA-66867324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04" y="1020439"/>
            <a:ext cx="10515600" cy="757129"/>
          </a:xfrm>
        </p:spPr>
        <p:txBody>
          <a:bodyPr/>
          <a:lstStyle/>
          <a:p>
            <a:r>
              <a:rPr lang="en-GB" dirty="0"/>
              <a:t>K Nearest Neighbours (KNN)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181-F903-4609-B3C4-BFA5FF46D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04" y="2017312"/>
            <a:ext cx="5987837" cy="4057777"/>
          </a:xfrm>
        </p:spPr>
        <p:txBody>
          <a:bodyPr/>
          <a:lstStyle/>
          <a:p>
            <a:r>
              <a:rPr lang="en-GB" sz="2400" dirty="0"/>
              <a:t>Classified by a majority vote of neighbours</a:t>
            </a:r>
          </a:p>
          <a:p>
            <a:pPr lvl="1"/>
            <a:r>
              <a:rPr lang="en-GB" sz="2000" dirty="0"/>
              <a:t>K is an integer specified by human</a:t>
            </a:r>
          </a:p>
          <a:p>
            <a:pPr lvl="1"/>
            <a:r>
              <a:rPr lang="en-GB" sz="2000" dirty="0"/>
              <a:t>Non-parametric algorithm - not making any assumption on data distribution</a:t>
            </a:r>
          </a:p>
          <a:p>
            <a:pPr lvl="1"/>
            <a:r>
              <a:rPr lang="en-GB" sz="2000" dirty="0"/>
              <a:t>Lazy algorithm - does not really learn any model and make generalisation of the data</a:t>
            </a:r>
          </a:p>
          <a:p>
            <a:r>
              <a:rPr lang="en-GB" sz="2400" dirty="0"/>
              <a:t>Advantages: Simple to implement, robust to noisy training data, and effective if training data is large</a:t>
            </a:r>
          </a:p>
          <a:p>
            <a:r>
              <a:rPr lang="en-GB" sz="2400" dirty="0"/>
              <a:t>Disadvantages: Need to determine the value of K computation cost is high</a:t>
            </a:r>
            <a:endParaRPr lang="en-GB" sz="2000" dirty="0"/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F2B4E-C792-441E-A271-EFB904EF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9CC60-5140-4436-88D5-D6BED38A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65CEB-FCB3-46CB-BA62-35DA397BAF2C}"/>
              </a:ext>
            </a:extLst>
          </p:cNvPr>
          <p:cNvSpPr/>
          <p:nvPr/>
        </p:nvSpPr>
        <p:spPr>
          <a:xfrm>
            <a:off x="7365581" y="685838"/>
            <a:ext cx="5618900" cy="1325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1750"/>
              </a:lnSpc>
              <a:spcBef>
                <a:spcPts val="750"/>
              </a:spcBef>
            </a:pPr>
            <a:r>
              <a:rPr lang="es-ES" spc="-10" dirty="0">
                <a:solidFill>
                  <a:srgbClr val="00A3D8"/>
                </a:solidFill>
                <a:latin typeface="Courier New"/>
                <a:cs typeface="Courier New"/>
              </a:rPr>
              <a:t>% R CODE</a:t>
            </a:r>
            <a:endParaRPr lang="en-GB" spc="-10" dirty="0">
              <a:solidFill>
                <a:srgbClr val="00A3D8"/>
              </a:solidFill>
              <a:latin typeface="Courier New"/>
              <a:cs typeface="Courier New"/>
            </a:endParaRPr>
          </a:p>
          <a:p>
            <a:pPr marL="12700">
              <a:lnSpc>
                <a:spcPts val="1750"/>
              </a:lnSpc>
              <a:spcBef>
                <a:spcPts val="750"/>
              </a:spcBef>
            </a:pPr>
            <a:r>
              <a:rPr lang="en-GB" spc="-10" dirty="0">
                <a:latin typeface="Courier New"/>
                <a:cs typeface="Courier New"/>
              </a:rPr>
              <a:t>library(caret)</a:t>
            </a:r>
            <a:endParaRPr lang="en-GB" dirty="0">
              <a:latin typeface="Courier New"/>
              <a:cs typeface="Courier New"/>
            </a:endParaRPr>
          </a:p>
          <a:p>
            <a:pPr marL="12700">
              <a:lnSpc>
                <a:spcPts val="1705"/>
              </a:lnSpc>
            </a:pP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fit.knn</a:t>
            </a:r>
            <a:r>
              <a:rPr lang="en-GB" spc="-45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&lt;-</a:t>
            </a:r>
            <a:r>
              <a:rPr lang="en-GB" spc="-4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train(Species~.,</a:t>
            </a:r>
            <a:r>
              <a:rPr lang="en-GB" spc="-45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</a:p>
          <a:p>
            <a:pPr marL="12700">
              <a:lnSpc>
                <a:spcPts val="1705"/>
              </a:lnSpc>
            </a:pPr>
            <a:r>
              <a:rPr lang="en-GB" spc="-45" dirty="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data=dataset,</a:t>
            </a:r>
            <a:r>
              <a:rPr lang="en-GB" spc="-4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method="knn")</a:t>
            </a:r>
            <a:endParaRPr lang="en-GB" dirty="0">
              <a:latin typeface="Courier New"/>
              <a:cs typeface="Courier New"/>
            </a:endParaRPr>
          </a:p>
          <a:p>
            <a:pPr marL="12700">
              <a:lnSpc>
                <a:spcPts val="1705"/>
              </a:lnSpc>
            </a:pPr>
            <a:r>
              <a:rPr lang="en-GB" dirty="0">
                <a:latin typeface="Courier New"/>
                <a:cs typeface="Courier New"/>
              </a:rPr>
              <a:t>predicted=</a:t>
            </a:r>
            <a:r>
              <a:rPr lang="en-GB" spc="-50" dirty="0">
                <a:latin typeface="Courier New"/>
                <a:cs typeface="Courier New"/>
              </a:rPr>
              <a:t> </a:t>
            </a:r>
            <a:r>
              <a:rPr lang="en-GB" spc="-10" dirty="0">
                <a:latin typeface="Courier New"/>
                <a:cs typeface="Courier New"/>
              </a:rPr>
              <a:t>predict(</a:t>
            </a:r>
            <a:r>
              <a:rPr lang="en-GB" spc="-10" dirty="0">
                <a:solidFill>
                  <a:srgbClr val="212121"/>
                </a:solidFill>
                <a:latin typeface="Courier New"/>
                <a:cs typeface="Courier New"/>
              </a:rPr>
              <a:t>fit.knn</a:t>
            </a:r>
            <a:r>
              <a:rPr lang="en-GB" spc="-10" dirty="0">
                <a:latin typeface="Courier New"/>
                <a:cs typeface="Courier New"/>
              </a:rPr>
              <a:t>,x_test)</a:t>
            </a:r>
            <a:endParaRPr lang="en-GB" dirty="0"/>
          </a:p>
        </p:txBody>
      </p:sp>
      <p:pic>
        <p:nvPicPr>
          <p:cNvPr id="8" name="object 12">
            <a:extLst>
              <a:ext uri="{FF2B5EF4-FFF2-40B4-BE49-F238E27FC236}">
                <a16:creationId xmlns:a16="http://schemas.microsoft.com/office/drawing/2014/main" id="{04EB79D4-F935-45CD-B3B6-1D58AE97DB6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4895" y="3172217"/>
            <a:ext cx="2638805" cy="2284564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EFF5C3-2213-4100-BF4D-60E2A693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2905803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46A8-3198-42F9-AE15-A17C1B83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50" y="951058"/>
            <a:ext cx="8209829" cy="757129"/>
          </a:xfrm>
        </p:spPr>
        <p:txBody>
          <a:bodyPr/>
          <a:lstStyle/>
          <a:p>
            <a:r>
              <a:rPr lang="en-GB" dirty="0"/>
              <a:t>Decision Tree/Random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73EA-29EF-48B6-A964-983356A0D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4" y="1849165"/>
            <a:ext cx="5500157" cy="4057777"/>
          </a:xfrm>
        </p:spPr>
        <p:txBody>
          <a:bodyPr/>
          <a:lstStyle/>
          <a:p>
            <a:pPr marL="254000" marR="537845" indent="-216535">
              <a:lnSpc>
                <a:spcPct val="100000"/>
              </a:lnSpc>
              <a:spcBef>
                <a:spcPts val="545"/>
              </a:spcBef>
              <a:buSzPct val="45000"/>
              <a:buChar char="●"/>
              <a:tabLst>
                <a:tab pos="254635" algn="l"/>
              </a:tabLst>
            </a:pPr>
            <a:r>
              <a:rPr lang="en-GB" sz="2000" dirty="0">
                <a:latin typeface="Arial"/>
                <a:cs typeface="Arial"/>
              </a:rPr>
              <a:t>Segment</a:t>
            </a:r>
            <a:r>
              <a:rPr lang="en-GB" sz="2000" spc="-4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the</a:t>
            </a:r>
            <a:r>
              <a:rPr lang="en-GB" sz="2000" spc="-2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predictor</a:t>
            </a:r>
            <a:r>
              <a:rPr lang="en-GB" sz="2000" spc="-4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space</a:t>
            </a:r>
            <a:r>
              <a:rPr lang="en-GB" sz="2000" spc="-3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into</a:t>
            </a:r>
            <a:r>
              <a:rPr lang="en-GB" sz="2000" spc="-2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multiple regions</a:t>
            </a:r>
          </a:p>
          <a:p>
            <a:pPr marL="254000" marR="537845" indent="-216535">
              <a:lnSpc>
                <a:spcPct val="100000"/>
              </a:lnSpc>
              <a:spcBef>
                <a:spcPts val="545"/>
              </a:spcBef>
              <a:buSzPct val="45000"/>
              <a:buChar char="●"/>
              <a:tabLst>
                <a:tab pos="254635" algn="l"/>
              </a:tabLst>
            </a:pPr>
            <a:endParaRPr lang="en-GB" sz="2000" dirty="0">
              <a:latin typeface="Arial"/>
              <a:cs typeface="Arial"/>
            </a:endParaRPr>
          </a:p>
          <a:p>
            <a:pPr marL="254000" marR="30480" indent="-216535">
              <a:lnSpc>
                <a:spcPct val="100000"/>
              </a:lnSpc>
              <a:spcBef>
                <a:spcPts val="484"/>
              </a:spcBef>
              <a:buSzPct val="45000"/>
              <a:buChar char="●"/>
              <a:tabLst>
                <a:tab pos="254635" algn="l"/>
              </a:tabLst>
            </a:pPr>
            <a:r>
              <a:rPr lang="en-GB" sz="2000" dirty="0">
                <a:latin typeface="Arial"/>
                <a:cs typeface="Arial"/>
              </a:rPr>
              <a:t>Each</a:t>
            </a:r>
            <a:r>
              <a:rPr lang="en-GB" sz="2000" spc="-3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region</a:t>
            </a:r>
            <a:r>
              <a:rPr lang="en-GB" sz="2000" spc="-3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has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only</a:t>
            </a:r>
            <a:r>
              <a:rPr lang="en-GB" sz="2000" spc="-2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subset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of</a:t>
            </a:r>
            <a:r>
              <a:rPr lang="en-GB" sz="2000" spc="-3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the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training dataset</a:t>
            </a:r>
          </a:p>
          <a:p>
            <a:pPr marL="254000" marR="30480" indent="-216535">
              <a:lnSpc>
                <a:spcPct val="100000"/>
              </a:lnSpc>
              <a:spcBef>
                <a:spcPts val="484"/>
              </a:spcBef>
              <a:buSzPct val="45000"/>
              <a:buChar char="●"/>
              <a:tabLst>
                <a:tab pos="254635" algn="l"/>
              </a:tabLst>
            </a:pPr>
            <a:endParaRPr lang="en-GB" sz="2000" dirty="0">
              <a:latin typeface="Arial"/>
              <a:cs typeface="Arial"/>
            </a:endParaRPr>
          </a:p>
          <a:p>
            <a:pPr marL="254000" marR="585470" indent="-216535">
              <a:lnSpc>
                <a:spcPct val="100000"/>
              </a:lnSpc>
              <a:spcBef>
                <a:spcPts val="414"/>
              </a:spcBef>
              <a:buSzPct val="45000"/>
              <a:buChar char="●"/>
              <a:tabLst>
                <a:tab pos="254635" algn="l"/>
              </a:tabLst>
            </a:pPr>
            <a:r>
              <a:rPr lang="en-GB" sz="2000" dirty="0">
                <a:latin typeface="Arial"/>
                <a:cs typeface="Arial"/>
              </a:rPr>
              <a:t>High</a:t>
            </a:r>
            <a:r>
              <a:rPr lang="en-GB" sz="2000" spc="-3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variance</a:t>
            </a:r>
            <a:r>
              <a:rPr lang="en-GB" sz="2000" spc="-3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→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Small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changes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in</a:t>
            </a:r>
            <a:r>
              <a:rPr lang="en-GB" sz="2000" spc="-15" dirty="0">
                <a:latin typeface="Arial"/>
                <a:cs typeface="Arial"/>
              </a:rPr>
              <a:t> </a:t>
            </a:r>
            <a:r>
              <a:rPr lang="en-GB" sz="2000" spc="-25" dirty="0">
                <a:latin typeface="Arial"/>
                <a:cs typeface="Arial"/>
              </a:rPr>
              <a:t>the </a:t>
            </a:r>
            <a:r>
              <a:rPr lang="en-GB" sz="2000" dirty="0">
                <a:latin typeface="Arial"/>
                <a:cs typeface="Arial"/>
              </a:rPr>
              <a:t>training</a:t>
            </a:r>
            <a:r>
              <a:rPr lang="en-GB" sz="2000" spc="-5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data</a:t>
            </a:r>
            <a:r>
              <a:rPr lang="en-GB" sz="2000" spc="-2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can</a:t>
            </a:r>
            <a:r>
              <a:rPr lang="en-GB" sz="2000" spc="-3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give</a:t>
            </a:r>
            <a:r>
              <a:rPr lang="en-GB" sz="2000" spc="-2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an</a:t>
            </a:r>
            <a:r>
              <a:rPr lang="en-GB" sz="2000" spc="-25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entirely</a:t>
            </a: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n-GB" sz="2000" spc="-10" dirty="0">
                <a:latin typeface="Arial"/>
                <a:cs typeface="Arial"/>
              </a:rPr>
              <a:t>different </a:t>
            </a:r>
            <a:r>
              <a:rPr lang="en-GB" sz="2000" dirty="0">
                <a:latin typeface="Arial"/>
                <a:cs typeface="Arial"/>
              </a:rPr>
              <a:t>decision</a:t>
            </a:r>
            <a:r>
              <a:rPr lang="en-GB" sz="2000" spc="-3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tree</a:t>
            </a:r>
            <a:r>
              <a:rPr lang="en-GB" sz="2000" spc="-20" dirty="0">
                <a:latin typeface="Arial"/>
                <a:cs typeface="Arial"/>
              </a:rPr>
              <a:t> model</a:t>
            </a:r>
          </a:p>
          <a:p>
            <a:pPr marL="254000" marR="585470" indent="-216535">
              <a:lnSpc>
                <a:spcPct val="100000"/>
              </a:lnSpc>
              <a:spcBef>
                <a:spcPts val="414"/>
              </a:spcBef>
              <a:buSzPct val="45000"/>
              <a:buChar char="●"/>
              <a:tabLst>
                <a:tab pos="254635" algn="l"/>
              </a:tabLst>
            </a:pPr>
            <a:endParaRPr lang="en-GB" sz="2000" spc="-20" dirty="0">
              <a:latin typeface="Arial"/>
              <a:cs typeface="Arial"/>
            </a:endParaRPr>
          </a:p>
          <a:p>
            <a:pPr marL="254000" marR="585470" indent="-216535">
              <a:lnSpc>
                <a:spcPct val="100000"/>
              </a:lnSpc>
              <a:spcBef>
                <a:spcPts val="414"/>
              </a:spcBef>
              <a:buSzPct val="45000"/>
              <a:buChar char="●"/>
              <a:tabLst>
                <a:tab pos="254635" algn="l"/>
              </a:tabLst>
            </a:pPr>
            <a:r>
              <a:rPr lang="es-ES" sz="2000" spc="-20" dirty="0">
                <a:latin typeface="Arial"/>
                <a:cs typeface="Arial"/>
              </a:rPr>
              <a:t>L</a:t>
            </a:r>
            <a:r>
              <a:rPr lang="en-GB" sz="2000" spc="-20" dirty="0">
                <a:latin typeface="Arial"/>
                <a:cs typeface="Arial"/>
              </a:rPr>
              <a:t>ed to better classifiers </a:t>
            </a:r>
            <a:r>
              <a:rPr lang="en-GB" sz="2000" spc="-20" dirty="0">
                <a:latin typeface="Arial"/>
                <a:cs typeface="Arial"/>
                <a:sym typeface="Wingdings" panose="05000000000000000000" pitchFamily="2" charset="2"/>
              </a:rPr>
              <a:t> Random Forest</a:t>
            </a:r>
            <a:endParaRPr lang="en-GB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B7D67-122B-4BC2-B355-EF6ECCE42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F3EBA-29F6-4F57-8C98-81A879CA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85360ADD-2068-4F26-AC73-445A189978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2877" y="1995049"/>
            <a:ext cx="4985045" cy="39118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4FDA3-0831-421B-B652-017291E72F79}"/>
              </a:ext>
            </a:extLst>
          </p:cNvPr>
          <p:cNvSpPr/>
          <p:nvPr/>
        </p:nvSpPr>
        <p:spPr>
          <a:xfrm>
            <a:off x="7240613" y="716249"/>
            <a:ext cx="5158651" cy="991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1750"/>
              </a:lnSpc>
              <a:spcBef>
                <a:spcPts val="750"/>
              </a:spcBef>
            </a:pPr>
            <a:r>
              <a:rPr lang="en-GB" spc="-10" dirty="0">
                <a:latin typeface="Courier New"/>
                <a:cs typeface="Courier New"/>
              </a:rPr>
              <a:t>library(caret)</a:t>
            </a:r>
            <a:endParaRPr lang="en-GB" dirty="0">
              <a:latin typeface="Courier New"/>
              <a:cs typeface="Courier New"/>
            </a:endParaRPr>
          </a:p>
          <a:p>
            <a:pPr marL="12700">
              <a:lnSpc>
                <a:spcPts val="1705"/>
              </a:lnSpc>
            </a:pP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fit.dt</a:t>
            </a:r>
            <a:r>
              <a:rPr lang="en-GB" spc="-45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&lt;-</a:t>
            </a:r>
            <a:r>
              <a:rPr lang="en-GB" spc="-4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train(Species~.,</a:t>
            </a:r>
            <a:r>
              <a:rPr lang="en-GB" spc="-45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</a:p>
          <a:p>
            <a:pPr marL="12700">
              <a:lnSpc>
                <a:spcPts val="1705"/>
              </a:lnSpc>
            </a:pPr>
            <a:r>
              <a:rPr lang="en-GB" spc="-45" dirty="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data=dataset,</a:t>
            </a:r>
            <a:r>
              <a:rPr lang="en-GB" spc="-4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lang="en-GB" dirty="0">
                <a:solidFill>
                  <a:srgbClr val="212121"/>
                </a:solidFill>
                <a:latin typeface="Courier New"/>
                <a:cs typeface="Courier New"/>
              </a:rPr>
              <a:t>method="rpart")</a:t>
            </a:r>
            <a:endParaRPr lang="en-GB" dirty="0">
              <a:latin typeface="Courier New"/>
              <a:cs typeface="Courier New"/>
            </a:endParaRPr>
          </a:p>
          <a:p>
            <a:pPr marL="12700">
              <a:lnSpc>
                <a:spcPts val="1705"/>
              </a:lnSpc>
            </a:pPr>
            <a:r>
              <a:rPr lang="en-GB" dirty="0">
                <a:latin typeface="Courier New"/>
                <a:cs typeface="Courier New"/>
              </a:rPr>
              <a:t>predicted=</a:t>
            </a:r>
            <a:r>
              <a:rPr lang="en-GB" spc="-50" dirty="0">
                <a:latin typeface="Courier New"/>
                <a:cs typeface="Courier New"/>
              </a:rPr>
              <a:t> </a:t>
            </a:r>
            <a:r>
              <a:rPr lang="en-GB" spc="-10" dirty="0">
                <a:latin typeface="Courier New"/>
                <a:cs typeface="Courier New"/>
              </a:rPr>
              <a:t>predict(</a:t>
            </a:r>
            <a:r>
              <a:rPr lang="en-GB" spc="-10" dirty="0">
                <a:solidFill>
                  <a:srgbClr val="212121"/>
                </a:solidFill>
                <a:latin typeface="Courier New"/>
                <a:cs typeface="Courier New"/>
              </a:rPr>
              <a:t>fit.dt</a:t>
            </a:r>
            <a:r>
              <a:rPr lang="en-GB" spc="-10" dirty="0">
                <a:latin typeface="Courier New"/>
                <a:cs typeface="Courier New"/>
              </a:rPr>
              <a:t>,x_test)</a:t>
            </a:r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0FDCBE-5607-45DA-9697-5063F166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416372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0F8F07-08CA-53AE-BAC4-9E4599689C40}"/>
              </a:ext>
            </a:extLst>
          </p:cNvPr>
          <p:cNvSpPr/>
          <p:nvPr/>
        </p:nvSpPr>
        <p:spPr>
          <a:xfrm>
            <a:off x="6702552" y="1618488"/>
            <a:ext cx="5361089" cy="4334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E5311-69E8-48A1-9E9E-BBB35FA2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Naïve Bayes (NB)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74D74-0B85-48E8-B4CF-AAA92BAB9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47" y="2027490"/>
            <a:ext cx="5790402" cy="4057777"/>
          </a:xfrm>
        </p:spPr>
        <p:txBody>
          <a:bodyPr/>
          <a:lstStyle/>
          <a:p>
            <a:r>
              <a:rPr lang="en-GB" sz="2400" dirty="0"/>
              <a:t>Probabilistic classifier inspired by the Bayes theorem </a:t>
            </a:r>
          </a:p>
          <a:p>
            <a:r>
              <a:rPr lang="en-GB" sz="2400" dirty="0"/>
              <a:t>Assumes attributes are conditionally independent</a:t>
            </a:r>
          </a:p>
          <a:p>
            <a:r>
              <a:rPr lang="en-GB" sz="2400" dirty="0"/>
              <a:t>Advantages: small amount of training data required, extremely fast (on training)</a:t>
            </a:r>
          </a:p>
          <a:p>
            <a:r>
              <a:rPr lang="en-GB" sz="2400" dirty="0"/>
              <a:t>Disadvantages: zero probability problem, if the conditional probability is zero for a particular attribute...</a:t>
            </a:r>
          </a:p>
          <a:p>
            <a:r>
              <a:rPr lang="en-GB" sz="2400" dirty="0"/>
              <a:t>“Hard” to understand, simple to implement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53AE0-52B0-48B2-8678-A60FB2B89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47B7-37C8-4495-A194-2CA06CC8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object 10">
            <a:extLst>
              <a:ext uri="{FF2B5EF4-FFF2-40B4-BE49-F238E27FC236}">
                <a16:creationId xmlns:a16="http://schemas.microsoft.com/office/drawing/2014/main" id="{5C93AB5C-B141-4C17-AE42-AA5C5B9606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0993" y="4698720"/>
            <a:ext cx="4689005" cy="520915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F0D315A8-953A-4EC9-AD36-BE9BAB72191A}"/>
              </a:ext>
            </a:extLst>
          </p:cNvPr>
          <p:cNvSpPr txBox="1"/>
          <p:nvPr/>
        </p:nvSpPr>
        <p:spPr>
          <a:xfrm>
            <a:off x="7708937" y="4151782"/>
            <a:ext cx="93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Posterior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9AF05E20-D510-4104-9E7D-B737D6B1CC80}"/>
              </a:ext>
            </a:extLst>
          </p:cNvPr>
          <p:cNvSpPr txBox="1"/>
          <p:nvPr/>
        </p:nvSpPr>
        <p:spPr>
          <a:xfrm>
            <a:off x="9329305" y="4056379"/>
            <a:ext cx="211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Attributes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likelihoods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A761D558-A54A-4FA5-9207-DE6BF8495263}"/>
              </a:ext>
            </a:extLst>
          </p:cNvPr>
          <p:cNvSpPr txBox="1"/>
          <p:nvPr/>
        </p:nvSpPr>
        <p:spPr>
          <a:xfrm>
            <a:off x="10948581" y="5555056"/>
            <a:ext cx="111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Class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prior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4">
            <a:extLst>
              <a:ext uri="{FF2B5EF4-FFF2-40B4-BE49-F238E27FC236}">
                <a16:creationId xmlns:a16="http://schemas.microsoft.com/office/drawing/2014/main" id="{93BE87FE-D397-425E-BD4C-158C2C0C0C1C}"/>
              </a:ext>
            </a:extLst>
          </p:cNvPr>
          <p:cNvGrpSpPr/>
          <p:nvPr/>
        </p:nvGrpSpPr>
        <p:grpSpPr>
          <a:xfrm>
            <a:off x="11592000" y="4931994"/>
            <a:ext cx="217170" cy="648970"/>
            <a:chOff x="11592000" y="4931994"/>
            <a:chExt cx="217170" cy="648970"/>
          </a:xfrm>
        </p:grpSpPr>
        <p:sp>
          <p:nvSpPr>
            <p:cNvPr id="12" name="object 15">
              <a:extLst>
                <a:ext uri="{FF2B5EF4-FFF2-40B4-BE49-F238E27FC236}">
                  <a16:creationId xmlns:a16="http://schemas.microsoft.com/office/drawing/2014/main" id="{D124B139-D356-486E-BFE4-7C03737E922B}"/>
                </a:ext>
              </a:extLst>
            </p:cNvPr>
            <p:cNvSpPr/>
            <p:nvPr/>
          </p:nvSpPr>
          <p:spPr>
            <a:xfrm>
              <a:off x="11640959" y="5078882"/>
              <a:ext cx="167640" cy="501650"/>
            </a:xfrm>
            <a:custGeom>
              <a:avLst/>
              <a:gdLst/>
              <a:ahLst/>
              <a:cxnLst/>
              <a:rect l="l" t="t" r="r" b="b"/>
              <a:pathLst>
                <a:path w="167640" h="501650">
                  <a:moveTo>
                    <a:pt x="167043" y="50111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6">
              <a:extLst>
                <a:ext uri="{FF2B5EF4-FFF2-40B4-BE49-F238E27FC236}">
                  <a16:creationId xmlns:a16="http://schemas.microsoft.com/office/drawing/2014/main" id="{B7A0CAF3-F580-46F0-901C-C5FF7E836FF1}"/>
                </a:ext>
              </a:extLst>
            </p:cNvPr>
            <p:cNvSpPr/>
            <p:nvPr/>
          </p:nvSpPr>
          <p:spPr>
            <a:xfrm>
              <a:off x="11592000" y="4931994"/>
              <a:ext cx="102870" cy="170815"/>
            </a:xfrm>
            <a:custGeom>
              <a:avLst/>
              <a:gdLst/>
              <a:ahLst/>
              <a:cxnLst/>
              <a:rect l="l" t="t" r="r" b="b"/>
              <a:pathLst>
                <a:path w="102870" h="170814">
                  <a:moveTo>
                    <a:pt x="0" y="0"/>
                  </a:moveTo>
                  <a:lnTo>
                    <a:pt x="0" y="170649"/>
                  </a:lnTo>
                  <a:lnTo>
                    <a:pt x="102603" y="136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7">
            <a:extLst>
              <a:ext uri="{FF2B5EF4-FFF2-40B4-BE49-F238E27FC236}">
                <a16:creationId xmlns:a16="http://schemas.microsoft.com/office/drawing/2014/main" id="{93973A22-C44D-46F3-ADC6-0E08C46C2F09}"/>
              </a:ext>
            </a:extLst>
          </p:cNvPr>
          <p:cNvSpPr txBox="1"/>
          <p:nvPr/>
        </p:nvSpPr>
        <p:spPr>
          <a:xfrm>
            <a:off x="8860942" y="5519420"/>
            <a:ext cx="1457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Predictor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prior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8">
            <a:extLst>
              <a:ext uri="{FF2B5EF4-FFF2-40B4-BE49-F238E27FC236}">
                <a16:creationId xmlns:a16="http://schemas.microsoft.com/office/drawing/2014/main" id="{6DD68B0C-1428-4C80-8511-B893985EA2D1}"/>
              </a:ext>
            </a:extLst>
          </p:cNvPr>
          <p:cNvGrpSpPr/>
          <p:nvPr/>
        </p:nvGrpSpPr>
        <p:grpSpPr>
          <a:xfrm>
            <a:off x="8041678" y="4355363"/>
            <a:ext cx="2327275" cy="1153795"/>
            <a:chOff x="8041678" y="4355363"/>
            <a:chExt cx="2327275" cy="1153795"/>
          </a:xfrm>
        </p:grpSpPr>
        <p:sp>
          <p:nvSpPr>
            <p:cNvPr id="16" name="object 19">
              <a:extLst>
                <a:ext uri="{FF2B5EF4-FFF2-40B4-BE49-F238E27FC236}">
                  <a16:creationId xmlns:a16="http://schemas.microsoft.com/office/drawing/2014/main" id="{469EAB94-2068-416E-B684-B045BC9FA8D7}"/>
                </a:ext>
              </a:extLst>
            </p:cNvPr>
            <p:cNvSpPr/>
            <p:nvPr/>
          </p:nvSpPr>
          <p:spPr>
            <a:xfrm>
              <a:off x="9431997" y="5306034"/>
              <a:ext cx="303530" cy="202565"/>
            </a:xfrm>
            <a:custGeom>
              <a:avLst/>
              <a:gdLst/>
              <a:ahLst/>
              <a:cxnLst/>
              <a:rect l="l" t="t" r="r" b="b"/>
              <a:pathLst>
                <a:path w="303529" h="202564">
                  <a:moveTo>
                    <a:pt x="0" y="201968"/>
                  </a:moveTo>
                  <a:lnTo>
                    <a:pt x="303123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0">
              <a:extLst>
                <a:ext uri="{FF2B5EF4-FFF2-40B4-BE49-F238E27FC236}">
                  <a16:creationId xmlns:a16="http://schemas.microsoft.com/office/drawing/2014/main" id="{664A65EE-9076-471F-B085-8DF6E6BE9494}"/>
                </a:ext>
              </a:extLst>
            </p:cNvPr>
            <p:cNvSpPr/>
            <p:nvPr/>
          </p:nvSpPr>
          <p:spPr>
            <a:xfrm>
              <a:off x="9699117" y="5220004"/>
              <a:ext cx="165100" cy="135255"/>
            </a:xfrm>
            <a:custGeom>
              <a:avLst/>
              <a:gdLst/>
              <a:ahLst/>
              <a:cxnLst/>
              <a:rect l="l" t="t" r="r" b="b"/>
              <a:pathLst>
                <a:path w="165100" h="135254">
                  <a:moveTo>
                    <a:pt x="164884" y="0"/>
                  </a:moveTo>
                  <a:lnTo>
                    <a:pt x="0" y="44996"/>
                  </a:lnTo>
                  <a:lnTo>
                    <a:pt x="60121" y="134632"/>
                  </a:lnTo>
                  <a:lnTo>
                    <a:pt x="1648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1">
              <a:extLst>
                <a:ext uri="{FF2B5EF4-FFF2-40B4-BE49-F238E27FC236}">
                  <a16:creationId xmlns:a16="http://schemas.microsoft.com/office/drawing/2014/main" id="{9C9779B4-318D-4F74-A79A-7DBB7E55508C}"/>
                </a:ext>
              </a:extLst>
            </p:cNvPr>
            <p:cNvSpPr/>
            <p:nvPr/>
          </p:nvSpPr>
          <p:spPr>
            <a:xfrm>
              <a:off x="10283761" y="4355998"/>
              <a:ext cx="84455" cy="200660"/>
            </a:xfrm>
            <a:custGeom>
              <a:avLst/>
              <a:gdLst/>
              <a:ahLst/>
              <a:cxnLst/>
              <a:rect l="l" t="t" r="r" b="b"/>
              <a:pathLst>
                <a:path w="84454" h="200660">
                  <a:moveTo>
                    <a:pt x="84239" y="0"/>
                  </a:moveTo>
                  <a:lnTo>
                    <a:pt x="0" y="20052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2">
              <a:extLst>
                <a:ext uri="{FF2B5EF4-FFF2-40B4-BE49-F238E27FC236}">
                  <a16:creationId xmlns:a16="http://schemas.microsoft.com/office/drawing/2014/main" id="{258C421B-28D1-45CE-9706-923F4F189730}"/>
                </a:ext>
              </a:extLst>
            </p:cNvPr>
            <p:cNvSpPr/>
            <p:nvPr/>
          </p:nvSpPr>
          <p:spPr>
            <a:xfrm>
              <a:off x="10223995" y="4528794"/>
              <a:ext cx="112395" cy="170815"/>
            </a:xfrm>
            <a:custGeom>
              <a:avLst/>
              <a:gdLst/>
              <a:ahLst/>
              <a:cxnLst/>
              <a:rect l="l" t="t" r="r" b="b"/>
              <a:pathLst>
                <a:path w="112395" h="170814">
                  <a:moveTo>
                    <a:pt x="12966" y="0"/>
                  </a:moveTo>
                  <a:lnTo>
                    <a:pt x="0" y="170281"/>
                  </a:lnTo>
                  <a:lnTo>
                    <a:pt x="112318" y="41770"/>
                  </a:lnTo>
                  <a:lnTo>
                    <a:pt x="129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3">
              <a:extLst>
                <a:ext uri="{FF2B5EF4-FFF2-40B4-BE49-F238E27FC236}">
                  <a16:creationId xmlns:a16="http://schemas.microsoft.com/office/drawing/2014/main" id="{39E8F9D2-64EA-48F8-B918-D06D5D31E45F}"/>
                </a:ext>
              </a:extLst>
            </p:cNvPr>
            <p:cNvSpPr/>
            <p:nvPr/>
          </p:nvSpPr>
          <p:spPr>
            <a:xfrm>
              <a:off x="8093163" y="4486325"/>
              <a:ext cx="43180" cy="222250"/>
            </a:xfrm>
            <a:custGeom>
              <a:avLst/>
              <a:gdLst/>
              <a:ahLst/>
              <a:cxnLst/>
              <a:rect l="l" t="t" r="r" b="b"/>
              <a:pathLst>
                <a:path w="43179" h="222250">
                  <a:moveTo>
                    <a:pt x="42837" y="0"/>
                  </a:moveTo>
                  <a:lnTo>
                    <a:pt x="0" y="2217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4">
              <a:extLst>
                <a:ext uri="{FF2B5EF4-FFF2-40B4-BE49-F238E27FC236}">
                  <a16:creationId xmlns:a16="http://schemas.microsoft.com/office/drawing/2014/main" id="{31A13BF5-3A5C-4720-9B08-199568D76E93}"/>
                </a:ext>
              </a:extLst>
            </p:cNvPr>
            <p:cNvSpPr/>
            <p:nvPr/>
          </p:nvSpPr>
          <p:spPr>
            <a:xfrm>
              <a:off x="8041678" y="4690795"/>
              <a:ext cx="106045" cy="169545"/>
            </a:xfrm>
            <a:custGeom>
              <a:avLst/>
              <a:gdLst/>
              <a:ahLst/>
              <a:cxnLst/>
              <a:rect l="l" t="t" r="r" b="b"/>
              <a:pathLst>
                <a:path w="106045" h="169545">
                  <a:moveTo>
                    <a:pt x="0" y="0"/>
                  </a:moveTo>
                  <a:lnTo>
                    <a:pt x="22326" y="169202"/>
                  </a:lnTo>
                  <a:lnTo>
                    <a:pt x="105841" y="2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0945E53-5375-45DA-AF48-7FB6DDF19194}"/>
              </a:ext>
            </a:extLst>
          </p:cNvPr>
          <p:cNvSpPr/>
          <p:nvPr/>
        </p:nvSpPr>
        <p:spPr>
          <a:xfrm>
            <a:off x="6527500" y="722844"/>
            <a:ext cx="5808993" cy="78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1755"/>
              </a:lnSpc>
              <a:spcBef>
                <a:spcPts val="100"/>
              </a:spcBef>
            </a:pPr>
            <a:r>
              <a:rPr lang="en-GB" dirty="0">
                <a:latin typeface="Courier New"/>
                <a:cs typeface="Courier New"/>
              </a:rPr>
              <a:t>x</a:t>
            </a:r>
            <a:r>
              <a:rPr lang="en-GB" spc="-20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&lt;-</a:t>
            </a:r>
            <a:r>
              <a:rPr lang="en-GB" spc="-5" dirty="0">
                <a:latin typeface="Courier New"/>
                <a:cs typeface="Courier New"/>
              </a:rPr>
              <a:t> </a:t>
            </a:r>
            <a:r>
              <a:rPr lang="en-GB" spc="-10" dirty="0">
                <a:latin typeface="Courier New"/>
                <a:cs typeface="Courier New"/>
              </a:rPr>
              <a:t>cbind(x_train,y_train)</a:t>
            </a:r>
            <a:endParaRPr lang="en-GB" dirty="0">
              <a:latin typeface="Courier New"/>
              <a:cs typeface="Courier New"/>
            </a:endParaRPr>
          </a:p>
          <a:p>
            <a:pPr marL="12700" marR="5080">
              <a:lnSpc>
                <a:spcPts val="1700"/>
              </a:lnSpc>
              <a:spcBef>
                <a:spcPts val="95"/>
              </a:spcBef>
            </a:pPr>
            <a:r>
              <a:rPr lang="en-GB" dirty="0">
                <a:latin typeface="Courier New"/>
                <a:cs typeface="Courier New"/>
              </a:rPr>
              <a:t>fit</a:t>
            </a:r>
            <a:r>
              <a:rPr lang="en-GB" spc="-35" dirty="0">
                <a:latin typeface="Courier New"/>
                <a:cs typeface="Courier New"/>
              </a:rPr>
              <a:t> </a:t>
            </a:r>
            <a:r>
              <a:rPr lang="en-GB" spc="-10" dirty="0">
                <a:latin typeface="Courier New"/>
                <a:cs typeface="Courier New"/>
              </a:rPr>
              <a:t>&lt;-</a:t>
            </a:r>
            <a:r>
              <a:rPr lang="en-GB" dirty="0">
                <a:latin typeface="Courier New"/>
                <a:cs typeface="Courier New"/>
              </a:rPr>
              <a:t>naiveBayes(y_train</a:t>
            </a:r>
            <a:r>
              <a:rPr lang="en-GB" spc="-20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~</a:t>
            </a:r>
            <a:r>
              <a:rPr lang="en-GB" spc="-20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.,</a:t>
            </a:r>
            <a:r>
              <a:rPr lang="en-GB" spc="-20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data</a:t>
            </a:r>
            <a:r>
              <a:rPr lang="en-GB" spc="-20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=</a:t>
            </a:r>
            <a:r>
              <a:rPr lang="en-GB" spc="-20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x) predicted=</a:t>
            </a:r>
            <a:r>
              <a:rPr lang="en-GB" spc="-65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predict(fit,x_test)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C8DB0A8-3885-4AFE-B334-C8C30EB6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pic>
        <p:nvPicPr>
          <p:cNvPr id="24" name="Picture 23" descr="A blue line drawing of two circles&#10;&#10;Description automatically generated">
            <a:extLst>
              <a:ext uri="{FF2B5EF4-FFF2-40B4-BE49-F238E27FC236}">
                <a16:creationId xmlns:a16="http://schemas.microsoft.com/office/drawing/2014/main" id="{A5C00F99-7494-BE97-6989-F91B6093A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0" t="39246" r="16557" b="23885"/>
          <a:stretch/>
        </p:blipFill>
        <p:spPr>
          <a:xfrm>
            <a:off x="7721459" y="1783328"/>
            <a:ext cx="3496603" cy="19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8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073F-AD66-49CD-8774-D2977B315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7330"/>
            <a:ext cx="7605022" cy="757129"/>
          </a:xfrm>
        </p:spPr>
        <p:txBody>
          <a:bodyPr/>
          <a:lstStyle/>
          <a:p>
            <a:r>
              <a:rPr lang="es-ES" dirty="0"/>
              <a:t>Support Vector Machine</a:t>
            </a:r>
            <a:br>
              <a:rPr lang="es-E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5FB2-B2D7-4E93-A7D5-23D9D880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37" y="1925847"/>
            <a:ext cx="5728757" cy="4057777"/>
          </a:xfrm>
        </p:spPr>
        <p:txBody>
          <a:bodyPr/>
          <a:lstStyle/>
          <a:p>
            <a:r>
              <a:rPr lang="en-GB" sz="2000" dirty="0"/>
              <a:t>Discriminative classifier defined by a separating hyperplane</a:t>
            </a:r>
          </a:p>
          <a:p>
            <a:r>
              <a:rPr lang="en-GB" sz="2000" dirty="0"/>
              <a:t>Tuning parameters in SVM classifier</a:t>
            </a:r>
          </a:p>
          <a:p>
            <a:pPr lvl="1"/>
            <a:r>
              <a:rPr lang="en-GB" sz="1600" dirty="0"/>
              <a:t>Kernel - transformation method, e.g. Polynomial and exponential kernels</a:t>
            </a:r>
          </a:p>
          <a:p>
            <a:pPr lvl="1"/>
            <a:r>
              <a:rPr lang="en-GB" sz="1600" dirty="0"/>
              <a:t>Regularization - how much to avoid misclassifying each training example</a:t>
            </a:r>
          </a:p>
          <a:p>
            <a:pPr lvl="1"/>
            <a:r>
              <a:rPr lang="en-GB" sz="1600" dirty="0"/>
              <a:t>Gamma - how far the influence of a single training example reaches, high gamma → only nearby examples</a:t>
            </a:r>
          </a:p>
          <a:p>
            <a:r>
              <a:rPr lang="en-GB" sz="2000" dirty="0"/>
              <a:t>A margin in SVM is a separation of line to the closest class points</a:t>
            </a:r>
          </a:p>
          <a:p>
            <a:pPr lvl="1"/>
            <a:r>
              <a:rPr lang="en-GB" sz="1600" dirty="0"/>
              <a:t>Good margin is one where this separation is larger for both the classes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6455D-2BD7-4A52-A27A-258EFBB09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F4153-74FC-4F97-9E8D-24AB2433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AD8F2-1817-1CB2-466A-FAD890D0D602}"/>
              </a:ext>
            </a:extLst>
          </p:cNvPr>
          <p:cNvSpPr/>
          <p:nvPr/>
        </p:nvSpPr>
        <p:spPr>
          <a:xfrm>
            <a:off x="6949440" y="1166994"/>
            <a:ext cx="5207820" cy="4816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86237-F97E-406D-808B-18B19DEF2A7B}"/>
              </a:ext>
            </a:extLst>
          </p:cNvPr>
          <p:cNvSpPr/>
          <p:nvPr/>
        </p:nvSpPr>
        <p:spPr>
          <a:xfrm>
            <a:off x="6521368" y="424797"/>
            <a:ext cx="6096000" cy="7867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40105">
              <a:lnSpc>
                <a:spcPts val="1750"/>
              </a:lnSpc>
              <a:spcBef>
                <a:spcPts val="350"/>
              </a:spcBef>
            </a:pPr>
            <a:r>
              <a:rPr lang="en-GB" dirty="0">
                <a:latin typeface="Courier New"/>
                <a:cs typeface="Courier New"/>
              </a:rPr>
              <a:t>x</a:t>
            </a:r>
            <a:r>
              <a:rPr lang="en-GB" spc="-20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&lt;-</a:t>
            </a:r>
            <a:r>
              <a:rPr lang="en-GB" spc="-5" dirty="0">
                <a:latin typeface="Courier New"/>
                <a:cs typeface="Courier New"/>
              </a:rPr>
              <a:t> </a:t>
            </a:r>
            <a:r>
              <a:rPr lang="en-GB" spc="-10" dirty="0">
                <a:latin typeface="Courier New"/>
                <a:cs typeface="Courier New"/>
              </a:rPr>
              <a:t>cbind(x_train,y_train)</a:t>
            </a:r>
            <a:endParaRPr lang="en-GB" dirty="0">
              <a:latin typeface="Courier New"/>
              <a:cs typeface="Courier New"/>
            </a:endParaRPr>
          </a:p>
          <a:p>
            <a:pPr marL="840105" marR="243204">
              <a:lnSpc>
                <a:spcPts val="1710"/>
              </a:lnSpc>
              <a:spcBef>
                <a:spcPts val="85"/>
              </a:spcBef>
            </a:pPr>
            <a:r>
              <a:rPr lang="en-GB" dirty="0">
                <a:latin typeface="Courier New"/>
                <a:cs typeface="Courier New"/>
              </a:rPr>
              <a:t>fit</a:t>
            </a:r>
            <a:r>
              <a:rPr lang="en-GB" spc="-30" dirty="0">
                <a:latin typeface="Courier New"/>
                <a:cs typeface="Courier New"/>
              </a:rPr>
              <a:t> </a:t>
            </a:r>
            <a:r>
              <a:rPr lang="en-GB" spc="-10" dirty="0">
                <a:latin typeface="Courier New"/>
                <a:cs typeface="Courier New"/>
              </a:rPr>
              <a:t>&lt;-</a:t>
            </a:r>
            <a:r>
              <a:rPr lang="en-GB" dirty="0">
                <a:latin typeface="Courier New"/>
                <a:cs typeface="Courier New"/>
              </a:rPr>
              <a:t>svm(y_train</a:t>
            </a:r>
            <a:r>
              <a:rPr lang="en-GB" spc="-15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~</a:t>
            </a:r>
            <a:r>
              <a:rPr lang="en-GB" spc="-15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.,</a:t>
            </a:r>
            <a:r>
              <a:rPr lang="en-GB" spc="-20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data</a:t>
            </a:r>
            <a:r>
              <a:rPr lang="en-GB" spc="-15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=</a:t>
            </a:r>
            <a:r>
              <a:rPr lang="en-GB" spc="-15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x)</a:t>
            </a:r>
            <a:r>
              <a:rPr lang="en-GB" spc="-5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predicted=</a:t>
            </a:r>
            <a:r>
              <a:rPr lang="en-GB" spc="-60" dirty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predict(fit,x_test)</a:t>
            </a:r>
          </a:p>
        </p:txBody>
      </p:sp>
      <p:pic>
        <p:nvPicPr>
          <p:cNvPr id="10" name="object 14">
            <a:extLst>
              <a:ext uri="{FF2B5EF4-FFF2-40B4-BE49-F238E27FC236}">
                <a16:creationId xmlns:a16="http://schemas.microsoft.com/office/drawing/2014/main" id="{AD23C4B0-2FEA-400F-90B7-71FB5DB503D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5269" y="2755038"/>
            <a:ext cx="4948199" cy="1368005"/>
          </a:xfrm>
          <a:prstGeom prst="rect">
            <a:avLst/>
          </a:prstGeom>
        </p:spPr>
      </p:pic>
      <p:sp>
        <p:nvSpPr>
          <p:cNvPr id="11" name="object 15">
            <a:extLst>
              <a:ext uri="{FF2B5EF4-FFF2-40B4-BE49-F238E27FC236}">
                <a16:creationId xmlns:a16="http://schemas.microsoft.com/office/drawing/2014/main" id="{05EB9D93-48B0-4D5A-9571-A43A169A65E3}"/>
              </a:ext>
            </a:extLst>
          </p:cNvPr>
          <p:cNvSpPr txBox="1"/>
          <p:nvPr/>
        </p:nvSpPr>
        <p:spPr>
          <a:xfrm>
            <a:off x="8824799" y="3835039"/>
            <a:ext cx="1270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Kernel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method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2" name="object 16">
            <a:extLst>
              <a:ext uri="{FF2B5EF4-FFF2-40B4-BE49-F238E27FC236}">
                <a16:creationId xmlns:a16="http://schemas.microsoft.com/office/drawing/2014/main" id="{1B44BFCF-F202-412B-90AE-78CC7D96911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9389" y="4333244"/>
            <a:ext cx="2314079" cy="1580756"/>
          </a:xfrm>
          <a:prstGeom prst="rect">
            <a:avLst/>
          </a:prstGeom>
        </p:spPr>
      </p:pic>
      <p:pic>
        <p:nvPicPr>
          <p:cNvPr id="13" name="object 17">
            <a:extLst>
              <a:ext uri="{FF2B5EF4-FFF2-40B4-BE49-F238E27FC236}">
                <a16:creationId xmlns:a16="http://schemas.microsoft.com/office/drawing/2014/main" id="{F5970367-7D2A-43F7-83D7-9179527076F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5269" y="4257196"/>
            <a:ext cx="2266556" cy="1657083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B05AC7B-6003-45DB-8FA5-97F3E538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pic>
        <p:nvPicPr>
          <p:cNvPr id="16" name="object 13">
            <a:extLst>
              <a:ext uri="{FF2B5EF4-FFF2-40B4-BE49-F238E27FC236}">
                <a16:creationId xmlns:a16="http://schemas.microsoft.com/office/drawing/2014/main" id="{74A3E7D9-4E5F-DFDA-DC6A-2B8740DBCE7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94148" y="1300362"/>
            <a:ext cx="2350439" cy="1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5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E037-37AC-40EA-A603-72CBD5B9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Neural Network (NN)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D0436-51DF-4647-90BD-A1E07C09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83328"/>
            <a:ext cx="6384077" cy="4057777"/>
          </a:xfrm>
        </p:spPr>
        <p:txBody>
          <a:bodyPr/>
          <a:lstStyle/>
          <a:p>
            <a:r>
              <a:rPr lang="en-GB" sz="2400" dirty="0"/>
              <a:t>Each “neuron” is trained to be activated/deactivated given certain weights and biases</a:t>
            </a:r>
          </a:p>
          <a:p>
            <a:r>
              <a:rPr lang="en-GB" sz="2400" dirty="0"/>
              <a:t>Multiple neurons work together to solve a multi-variable problem</a:t>
            </a:r>
          </a:p>
          <a:p>
            <a:r>
              <a:rPr lang="en-GB" sz="2400" dirty="0"/>
              <a:t>If more layers are added to the NN model, second-order relations can be discovered</a:t>
            </a:r>
          </a:p>
          <a:p>
            <a:r>
              <a:rPr lang="en-GB" sz="2400" dirty="0"/>
              <a:t>There are “easy models” that can be implemented in three lines of code, but if you want to do it properly, you need to be more skilled!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052D4-9248-41A1-9EE1-7F038CCFE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245781-2D24-ED22-C2F6-D9567CE731EA}"/>
              </a:ext>
            </a:extLst>
          </p:cNvPr>
          <p:cNvSpPr/>
          <p:nvPr/>
        </p:nvSpPr>
        <p:spPr>
          <a:xfrm>
            <a:off x="7488936" y="1026199"/>
            <a:ext cx="4553712" cy="4688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FD5F0-B188-44AC-8F5F-14CF138A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B1327-E7D9-44D8-B75F-4CEAB1FE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597" y="1026199"/>
            <a:ext cx="3718560" cy="1719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6D474-79BA-440A-BBF8-4DCE4D33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902" y="2741130"/>
            <a:ext cx="4171950" cy="27432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CFD3DD-D690-4C1F-A104-DC49744D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145428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943E-7B84-496E-940E-E0BD39A8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(unsupervised) with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687ED-809C-4252-B3CE-BA1A7BD23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81" y="1940808"/>
            <a:ext cx="3229397" cy="4057777"/>
          </a:xfrm>
        </p:spPr>
        <p:txBody>
          <a:bodyPr/>
          <a:lstStyle/>
          <a:p>
            <a:r>
              <a:rPr lang="en-GB" dirty="0"/>
              <a:t>Not to be confused with KNN!</a:t>
            </a:r>
          </a:p>
          <a:p>
            <a:r>
              <a:rPr lang="en-GB" dirty="0"/>
              <a:t>Two main steps:</a:t>
            </a:r>
          </a:p>
          <a:p>
            <a:pPr marL="914400" lvl="1" indent="-457200">
              <a:buAutoNum type="arabicPeriod"/>
            </a:pPr>
            <a:r>
              <a:rPr lang="en-GB" dirty="0"/>
              <a:t>Cluster assignment</a:t>
            </a:r>
          </a:p>
          <a:p>
            <a:pPr marL="914400" lvl="1" indent="-457200">
              <a:buAutoNum type="arabicPeriod"/>
            </a:pPr>
            <a:r>
              <a:rPr lang="en-GB" dirty="0"/>
              <a:t>Centroid recalculation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3D4F9-4527-42C8-AB4F-DBFE14E4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5E3C7-8967-4470-838D-765CA663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F43E659B-CA4A-4853-A100-16BAF69D4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"/>
          <a:stretch/>
        </p:blipFill>
        <p:spPr>
          <a:xfrm>
            <a:off x="5103846" y="1816509"/>
            <a:ext cx="6981474" cy="3999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60A54E-CC41-48B5-8EC0-DA54CFA24BF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061334" y="1774023"/>
            <a:ext cx="1042512" cy="4057778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05BB875-84F0-4D96-A25F-BEFEC495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4072974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94" y="3550461"/>
            <a:ext cx="385525" cy="364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79" y="4804912"/>
            <a:ext cx="321607" cy="295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333" y="6117006"/>
            <a:ext cx="3323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4"/>
              </a:rPr>
              <a:t>https://www.youtube.com/watch?v=Ao2vnhelKhI</a:t>
            </a:r>
            <a:r>
              <a:rPr lang="en-GB" sz="1200" dirty="0"/>
              <a:t>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593207"/>
            <a:ext cx="10515600" cy="48479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96000" y="2310424"/>
            <a:ext cx="5400000" cy="3851163"/>
            <a:chOff x="3396000" y="2310424"/>
            <a:chExt cx="5400000" cy="38511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6000" y="2310424"/>
              <a:ext cx="5400000" cy="385116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872094" y="3550460"/>
              <a:ext cx="498396" cy="36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43584" y="4770534"/>
              <a:ext cx="498396" cy="36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61F601-D0B6-4337-9F14-5555A6BD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DDA7E6C-FEB8-4F33-A515-5E1848B0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1414E3-F788-42F7-BCBA-B9B7986E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4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683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1. Select the number of clusters &amp; randomly initialise k centroids.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2310424"/>
            <a:ext cx="5400000" cy="3851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094" y="3550461"/>
            <a:ext cx="385525" cy="364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979" y="4804912"/>
            <a:ext cx="321607" cy="295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07473" y="394091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k=2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2174CF-4534-4373-BAF5-11EADF6CAF2F}"/>
              </a:ext>
            </a:extLst>
          </p:cNvPr>
          <p:cNvSpPr/>
          <p:nvPr/>
        </p:nvSpPr>
        <p:spPr>
          <a:xfrm>
            <a:off x="72333" y="6117006"/>
            <a:ext cx="3323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5"/>
              </a:rPr>
              <a:t>https://www.youtube.com/watch?v=Ao2vnhelKhI</a:t>
            </a:r>
            <a:r>
              <a:rPr lang="en-GB" sz="1200" dirty="0"/>
              <a:t> 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F67079-5FD5-4637-8C3E-5DD7FCA8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8730EB-459F-49E2-8DE9-A03F9CCC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7C3F6DF-2957-40C5-9EC4-CEAB6360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2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6C3F-AFBC-49E5-A32D-E196855E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91457-C034-4504-9278-6A52CD6A9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24" y="1744308"/>
            <a:ext cx="5235997" cy="4493932"/>
          </a:xfrm>
        </p:spPr>
        <p:txBody>
          <a:bodyPr/>
          <a:lstStyle/>
          <a:p>
            <a:r>
              <a:rPr lang="en-GB" sz="1600" dirty="0"/>
              <a:t>Published 57 scientific papers in international journals and conferences</a:t>
            </a:r>
          </a:p>
          <a:p>
            <a:r>
              <a:rPr lang="en-GB" sz="1600" dirty="0"/>
              <a:t>Two patents and several prototypes</a:t>
            </a:r>
          </a:p>
          <a:p>
            <a:r>
              <a:rPr lang="en-GB" sz="1600" dirty="0"/>
              <a:t>Worked with multiple academic partners:</a:t>
            </a:r>
          </a:p>
          <a:p>
            <a:pPr lvl="1"/>
            <a:r>
              <a:rPr lang="en-GB" sz="1400" dirty="0"/>
              <a:t>UNAM</a:t>
            </a:r>
          </a:p>
          <a:p>
            <a:pPr lvl="1"/>
            <a:r>
              <a:rPr lang="en-GB" sz="1400" dirty="0"/>
              <a:t>IPN</a:t>
            </a:r>
          </a:p>
          <a:p>
            <a:pPr lvl="1"/>
            <a:r>
              <a:rPr lang="en-GB" sz="1400" dirty="0"/>
              <a:t>Tec de Monterrey</a:t>
            </a:r>
          </a:p>
          <a:p>
            <a:pPr lvl="1"/>
            <a:r>
              <a:rPr lang="en-GB" sz="1400" dirty="0"/>
              <a:t>IMP</a:t>
            </a:r>
          </a:p>
          <a:p>
            <a:pPr lvl="1"/>
            <a:r>
              <a:rPr lang="en-GB" sz="1400" dirty="0"/>
              <a:t>University of Utah</a:t>
            </a:r>
          </a:p>
          <a:p>
            <a:pPr lvl="1"/>
            <a:r>
              <a:rPr lang="en-GB" sz="1400" dirty="0"/>
              <a:t>University of Munster</a:t>
            </a:r>
          </a:p>
          <a:p>
            <a:pPr lvl="1"/>
            <a:r>
              <a:rPr lang="en-GB" sz="1400" dirty="0"/>
              <a:t>Taylors’s University (Malaysia)</a:t>
            </a:r>
          </a:p>
          <a:p>
            <a:r>
              <a:rPr lang="en-GB" sz="1600" dirty="0"/>
              <a:t>Collaboration with the industry:</a:t>
            </a:r>
          </a:p>
          <a:p>
            <a:pPr lvl="1"/>
            <a:r>
              <a:rPr lang="en-GB" sz="1400" dirty="0"/>
              <a:t>Energy sector: DNV GL, </a:t>
            </a:r>
            <a:r>
              <a:rPr lang="en-GB" sz="1400" dirty="0" err="1"/>
              <a:t>Equinor</a:t>
            </a:r>
            <a:r>
              <a:rPr lang="en-GB" sz="1400" dirty="0"/>
              <a:t> (Statoil), Total, Baker, AISUS, </a:t>
            </a:r>
            <a:r>
              <a:rPr lang="en-GB" sz="1400" dirty="0" err="1"/>
              <a:t>Mintra</a:t>
            </a:r>
            <a:r>
              <a:rPr lang="en-GB" sz="1400" dirty="0"/>
              <a:t> Group, etc.</a:t>
            </a:r>
          </a:p>
          <a:p>
            <a:pPr lvl="1"/>
            <a:r>
              <a:rPr lang="en-GB" sz="1400" dirty="0"/>
              <a:t>Healthcare: NHS, ISSSTE</a:t>
            </a:r>
          </a:p>
          <a:p>
            <a:r>
              <a:rPr lang="en-GB" sz="1600" dirty="0" err="1"/>
              <a:t>EuDIF</a:t>
            </a:r>
            <a:r>
              <a:rPr lang="en-GB" sz="1600" dirty="0"/>
              <a:t> (</a:t>
            </a:r>
            <a:r>
              <a:rPr lang="en-GB" sz="1600" dirty="0" err="1"/>
              <a:t>RedGlobalMX</a:t>
            </a:r>
            <a:r>
              <a:rPr lang="en-GB" sz="1600" dirty="0"/>
              <a:t> and Google)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7421B-9A9D-4B98-993F-C7308EAF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9FADF-20C6-4F9C-B570-D270DE2E9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514F2F-9F39-4F90-883C-67D68E6087D1}"/>
              </a:ext>
            </a:extLst>
          </p:cNvPr>
          <p:cNvGrpSpPr/>
          <p:nvPr/>
        </p:nvGrpSpPr>
        <p:grpSpPr>
          <a:xfrm>
            <a:off x="9280490" y="753943"/>
            <a:ext cx="2646293" cy="3820425"/>
            <a:chOff x="9049794" y="1576903"/>
            <a:chExt cx="2646293" cy="38204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173204-9E10-4C12-95BA-0669979C2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9794" y="1576903"/>
              <a:ext cx="2646293" cy="187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03BB6C-E767-4128-8C38-8CCBC942A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9794" y="3626552"/>
              <a:ext cx="2646293" cy="1770776"/>
            </a:xfrm>
            <a:prstGeom prst="rect">
              <a:avLst/>
            </a:prstGeom>
          </p:spPr>
        </p:pic>
        <p:sp>
          <p:nvSpPr>
            <p:cNvPr id="9" name="Down Arrow 4">
              <a:extLst>
                <a:ext uri="{FF2B5EF4-FFF2-40B4-BE49-F238E27FC236}">
                  <a16:creationId xmlns:a16="http://schemas.microsoft.com/office/drawing/2014/main" id="{40B00466-D286-4B74-83DC-B20E10142EDE}"/>
                </a:ext>
              </a:extLst>
            </p:cNvPr>
            <p:cNvSpPr/>
            <p:nvPr/>
          </p:nvSpPr>
          <p:spPr>
            <a:xfrm>
              <a:off x="10247357" y="3048973"/>
              <a:ext cx="399257" cy="810877"/>
            </a:xfrm>
            <a:prstGeom prst="downArrow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3000"/>
                </a:lnSpc>
                <a:spcBef>
                  <a:spcPts val="338"/>
                </a:spcBef>
              </a:pPr>
              <a:endParaRPr lang="en-GB" sz="900" dirty="0" err="1"/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CCC4D39-FD2F-4906-87AE-04AFB616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pic>
        <p:nvPicPr>
          <p:cNvPr id="11" name="Imagen 3">
            <a:extLst>
              <a:ext uri="{FF2B5EF4-FFF2-40B4-BE49-F238E27FC236}">
                <a16:creationId xmlns:a16="http://schemas.microsoft.com/office/drawing/2014/main" id="{68F6CD18-E7A2-4149-AC4E-8FFC972274C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54" b="49580"/>
          <a:stretch/>
        </p:blipFill>
        <p:spPr bwMode="auto">
          <a:xfrm>
            <a:off x="5996538" y="537926"/>
            <a:ext cx="2788118" cy="2440004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7FCD41-AAFA-4B8A-90B5-49AA93D7E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417" y="3053807"/>
            <a:ext cx="1965748" cy="12750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FF1C6A-4051-4496-8AEB-962A11A7C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5931479"/>
            <a:ext cx="3276600" cy="491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9F9F88-440F-41C7-A4E9-BFF234A96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3338" y="3140439"/>
            <a:ext cx="1199235" cy="11992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48050B-D00F-44D9-B3AB-5EF05159BE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43" t="32283" r="19989" b="32769"/>
          <a:stretch/>
        </p:blipFill>
        <p:spPr>
          <a:xfrm>
            <a:off x="6593519" y="4574368"/>
            <a:ext cx="1626036" cy="569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AD07293-BEA9-4444-8A7D-DF362B1F31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5917" y="4631386"/>
            <a:ext cx="1920240" cy="10789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EFC07B-9D7B-44B3-8F98-8E395D3F80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3880" y="5330715"/>
            <a:ext cx="1942280" cy="6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42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5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2. Assign each data point to a cluster (red or blue) according to the minimum distance to a centroid.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526" y="2251431"/>
            <a:ext cx="5292947" cy="4033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AF49529-4A6E-4DB8-903E-D6DE62FDD48A}"/>
              </a:ext>
            </a:extLst>
          </p:cNvPr>
          <p:cNvSpPr/>
          <p:nvPr/>
        </p:nvSpPr>
        <p:spPr>
          <a:xfrm>
            <a:off x="72333" y="6117006"/>
            <a:ext cx="3323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https://www.youtube.com/watch?v=Ao2vnhelKhI</a:t>
            </a:r>
            <a:r>
              <a:rPr lang="en-GB" sz="1200" dirty="0"/>
              <a:t> 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CEAA5DC-7B63-4263-8B21-D93B54C3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9493BA9-E562-4541-AB1F-D6628483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2884EE5-B03C-43ED-A7C9-350B7D22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03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8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3. Compute the mean of each cluster and </a:t>
            </a:r>
            <a:r>
              <a:rPr lang="en-GB" i="1" dirty="0"/>
              <a:t>move the centroid </a:t>
            </a:r>
            <a:r>
              <a:rPr lang="en-GB" dirty="0"/>
              <a:t>to that position.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2279209"/>
            <a:ext cx="5400000" cy="40752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021E38-0243-40A5-BC68-08346E080A6C}"/>
              </a:ext>
            </a:extLst>
          </p:cNvPr>
          <p:cNvSpPr/>
          <p:nvPr/>
        </p:nvSpPr>
        <p:spPr>
          <a:xfrm>
            <a:off x="72333" y="6117006"/>
            <a:ext cx="3323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https://www.youtube.com/watch?v=Ao2vnhelKhI</a:t>
            </a:r>
            <a:r>
              <a:rPr lang="en-GB" sz="1200" dirty="0"/>
              <a:t> 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D520D1-2C67-48B7-BD0D-13FEFF87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F2D65B2-5638-476B-A313-BCCD1E15F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180337F-9806-4719-A9DC-FE3C82E7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08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19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4. Compute a new set of clusters based on the new centroids.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2171352"/>
            <a:ext cx="5400000" cy="40967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775961-6375-4649-B41F-5C6E23EACCA9}"/>
              </a:ext>
            </a:extLst>
          </p:cNvPr>
          <p:cNvSpPr/>
          <p:nvPr/>
        </p:nvSpPr>
        <p:spPr>
          <a:xfrm>
            <a:off x="72333" y="6117006"/>
            <a:ext cx="3323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https://www.youtube.com/watch?v=Ao2vnhelKhI</a:t>
            </a:r>
            <a:r>
              <a:rPr lang="en-GB" sz="1200" dirty="0"/>
              <a:t> 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1D1B4B4-FE9E-49BD-85F2-473E2C58A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308D9DC-2591-4755-8A01-2654374F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6A5470A-2043-4A48-9DAA-D357EEEA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69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19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5. Iterate until clusters don’t change (convergence).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00" y="2155132"/>
            <a:ext cx="5400000" cy="40094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B73C09-7432-473C-84B7-E3C976E37215}"/>
              </a:ext>
            </a:extLst>
          </p:cNvPr>
          <p:cNvSpPr/>
          <p:nvPr/>
        </p:nvSpPr>
        <p:spPr>
          <a:xfrm>
            <a:off x="72333" y="6117006"/>
            <a:ext cx="33236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https://www.youtube.com/watch?v=Ao2vnhelKhI</a:t>
            </a:r>
            <a:r>
              <a:rPr lang="en-GB" sz="1200" dirty="0"/>
              <a:t> 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E8490AA-6277-4F83-988F-0FF2F1E9D6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47A32CB-27CC-4662-84C7-A4D10952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B3DE7D6-1512-426C-9819-310A3E7E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3449"/>
            <a:ext cx="3311324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66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7595-D4AC-4F18-A47D-3215CDA0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4.2 Practical Example (Iris)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BB420-27A1-4B3F-B423-0A50E1FFC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24" y="2969673"/>
            <a:ext cx="12064356" cy="1162493"/>
          </a:xfrm>
        </p:spPr>
        <p:txBody>
          <a:bodyPr/>
          <a:lstStyle/>
          <a:p>
            <a:r>
              <a:rPr lang="en-GB" dirty="0"/>
              <a:t>Link to online Jupyter Notebook: </a:t>
            </a:r>
            <a:r>
              <a:rPr lang="en-GB" dirty="0">
                <a:hlinkClick r:id="rId3"/>
              </a:rPr>
              <a:t>https://colab.research.google.com/drive/1gDVOrqs3d3Ycb7X2wY7XC9oCMsKzb0j7?usp=sharing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4C873-B8A5-4AF5-83F1-06A9BB96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5AAF-13E6-4206-9F34-AC122308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7586A9-DD0D-4C20-8FCF-7D3AC98E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541570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F8E0-2B15-41B8-A786-2C48FA84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Evaluating ML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922EC-CD55-452E-8D9C-906577C8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27E90-819B-424D-A23B-D439F73D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ADD71A-91F8-409A-93A0-85B7325FB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561618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AF8A-A3F2-471A-8233-F0D5520D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1" y="917873"/>
            <a:ext cx="10515600" cy="757129"/>
          </a:xfrm>
        </p:spPr>
        <p:txBody>
          <a:bodyPr/>
          <a:lstStyle/>
          <a:p>
            <a:r>
              <a:rPr lang="en-GB" dirty="0"/>
              <a:t>Evaluating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8A330-C9CC-446B-912B-9A6686DB9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1" y="1877830"/>
            <a:ext cx="12055998" cy="4057777"/>
          </a:xfrm>
        </p:spPr>
        <p:txBody>
          <a:bodyPr/>
          <a:lstStyle/>
          <a:p>
            <a:r>
              <a:rPr lang="en-GB" dirty="0"/>
              <a:t>Now that we know how to implement (basic) ML algorithms, we need to assess their effectiveness</a:t>
            </a:r>
          </a:p>
          <a:p>
            <a:endParaRPr lang="en-GB" dirty="0"/>
          </a:p>
          <a:p>
            <a:r>
              <a:rPr lang="en-GB" dirty="0"/>
              <a:t>Accuracy is </a:t>
            </a:r>
            <a:r>
              <a:rPr lang="en-GB" b="1" dirty="0"/>
              <a:t>not</a:t>
            </a:r>
            <a:r>
              <a:rPr lang="en-GB" dirty="0"/>
              <a:t> the only way!</a:t>
            </a:r>
          </a:p>
          <a:p>
            <a:endParaRPr lang="en-GB" dirty="0"/>
          </a:p>
          <a:p>
            <a:r>
              <a:rPr lang="en-GB" dirty="0"/>
              <a:t>There are numerous metrics that help us understand how well our algorithms are performing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E3F6D-F449-401A-B50C-6B94AACB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71159-4D3F-40D8-A68D-D7B0372BE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EB9F-4622-403C-AC70-CA43F1FA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A0A3F-07DC-46A8-9DE9-BAB066F3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60" y="4893604"/>
            <a:ext cx="5692140" cy="135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96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19D0-10E1-4FAC-934E-2B134952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Over/Under Fitting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76DAF-37DD-42F7-97C4-DE6E89E2A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CA99C-2E0A-40C3-A55E-220A21DF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4" name="object 8">
            <a:extLst>
              <a:ext uri="{FF2B5EF4-FFF2-40B4-BE49-F238E27FC236}">
                <a16:creationId xmlns:a16="http://schemas.microsoft.com/office/drawing/2014/main" id="{EA586A4C-40BD-4528-86E6-FB406F06FC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500" y="2852897"/>
            <a:ext cx="3357236" cy="2340839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322A8136-1BCC-4544-BA3C-993F91086125}"/>
              </a:ext>
            </a:extLst>
          </p:cNvPr>
          <p:cNvSpPr txBox="1"/>
          <p:nvPr/>
        </p:nvSpPr>
        <p:spPr>
          <a:xfrm>
            <a:off x="1875194" y="5202220"/>
            <a:ext cx="126935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1600" b="1" dirty="0">
                <a:latin typeface="Arial"/>
                <a:cs typeface="Arial"/>
              </a:rPr>
              <a:t>Under</a:t>
            </a:r>
            <a:r>
              <a:rPr lang="en-GB" sz="1600" b="1" spc="-25" dirty="0">
                <a:latin typeface="Arial"/>
                <a:cs typeface="Arial"/>
              </a:rPr>
              <a:t>fitting</a:t>
            </a:r>
            <a:endParaRPr lang="en-GB" sz="16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DB22FB6D-CD8A-48FA-9210-79C844D67619}"/>
                  </a:ext>
                </a:extLst>
              </p:cNvPr>
              <p:cNvSpPr txBox="1"/>
              <p:nvPr/>
            </p:nvSpPr>
            <p:spPr>
              <a:xfrm>
                <a:off x="2452858" y="3668558"/>
                <a:ext cx="559172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pc="-20" dirty="0" smtClean="0">
                          <a:latin typeface="Cambria Math" panose="02040503050406030204" pitchFamily="18" charset="0"/>
                          <a:cs typeface="Arial"/>
                        </a:rPr>
                        <m:t>𝒇</m:t>
                      </m:r>
                      <m:r>
                        <a:rPr lang="en-GB" sz="2800" b="1" i="1" spc="-20" dirty="0" smtClean="0">
                          <a:latin typeface="Cambria Math" panose="02040503050406030204" pitchFamily="18" charset="0"/>
                          <a:cs typeface="Arial"/>
                        </a:rPr>
                        <m:t>(.)</m:t>
                      </m:r>
                    </m:oMath>
                  </m:oMathPara>
                </a14:m>
                <a:endParaRPr sz="2800" b="1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DB22FB6D-CD8A-48FA-9210-79C844D6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58" y="3668558"/>
                <a:ext cx="559172" cy="443711"/>
              </a:xfrm>
              <a:prstGeom prst="rect">
                <a:avLst/>
              </a:prstGeom>
              <a:blipFill>
                <a:blip r:embed="rId4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object 9">
            <a:extLst>
              <a:ext uri="{FF2B5EF4-FFF2-40B4-BE49-F238E27FC236}">
                <a16:creationId xmlns:a16="http://schemas.microsoft.com/office/drawing/2014/main" id="{96546AB7-FDE2-4972-9352-8DDF54B0EB3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49216" y="2858474"/>
            <a:ext cx="3357236" cy="2357051"/>
          </a:xfrm>
          <a:prstGeom prst="rect">
            <a:avLst/>
          </a:prstGeom>
        </p:spPr>
      </p:pic>
      <p:sp>
        <p:nvSpPr>
          <p:cNvPr id="18" name="object 12">
            <a:extLst>
              <a:ext uri="{FF2B5EF4-FFF2-40B4-BE49-F238E27FC236}">
                <a16:creationId xmlns:a16="http://schemas.microsoft.com/office/drawing/2014/main" id="{D17E87EC-0F6A-4BAF-A4A2-3D04F2EE5531}"/>
              </a:ext>
            </a:extLst>
          </p:cNvPr>
          <p:cNvSpPr txBox="1"/>
          <p:nvPr/>
        </p:nvSpPr>
        <p:spPr>
          <a:xfrm>
            <a:off x="9261217" y="5215525"/>
            <a:ext cx="799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latin typeface="Arial"/>
                <a:cs typeface="Arial"/>
              </a:rPr>
              <a:t>Good</a:t>
            </a:r>
            <a:r>
              <a:rPr sz="1600" b="1" spc="-85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fit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20" name="object 10">
            <a:extLst>
              <a:ext uri="{FF2B5EF4-FFF2-40B4-BE49-F238E27FC236}">
                <a16:creationId xmlns:a16="http://schemas.microsoft.com/office/drawing/2014/main" id="{D70B4BE7-860D-4873-A803-6148151DDE6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07858" y="2842929"/>
            <a:ext cx="3357236" cy="2340839"/>
          </a:xfrm>
          <a:prstGeom prst="rect">
            <a:avLst/>
          </a:prstGeom>
        </p:spPr>
      </p:pic>
      <p:sp>
        <p:nvSpPr>
          <p:cNvPr id="21" name="object 13">
            <a:extLst>
              <a:ext uri="{FF2B5EF4-FFF2-40B4-BE49-F238E27FC236}">
                <a16:creationId xmlns:a16="http://schemas.microsoft.com/office/drawing/2014/main" id="{F222F725-476A-488D-85E9-9B7B2F818152}"/>
              </a:ext>
            </a:extLst>
          </p:cNvPr>
          <p:cNvSpPr txBox="1"/>
          <p:nvPr/>
        </p:nvSpPr>
        <p:spPr>
          <a:xfrm>
            <a:off x="5414930" y="5202220"/>
            <a:ext cx="109292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1600" b="1" dirty="0">
                <a:latin typeface="Arial"/>
                <a:cs typeface="Arial"/>
              </a:rPr>
              <a:t>Over</a:t>
            </a:r>
            <a:r>
              <a:rPr lang="en-GB" sz="1600" b="1" spc="-25" dirty="0">
                <a:latin typeface="Arial"/>
                <a:cs typeface="Arial"/>
              </a:rPr>
              <a:t>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14">
                <a:extLst>
                  <a:ext uri="{FF2B5EF4-FFF2-40B4-BE49-F238E27FC236}">
                    <a16:creationId xmlns:a16="http://schemas.microsoft.com/office/drawing/2014/main" id="{25D5997D-C99B-43A3-A47F-0856DC0D439E}"/>
                  </a:ext>
                </a:extLst>
              </p:cNvPr>
              <p:cNvSpPr txBox="1"/>
              <p:nvPr/>
            </p:nvSpPr>
            <p:spPr>
              <a:xfrm>
                <a:off x="6049667" y="3446702"/>
                <a:ext cx="559172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pc="-20" dirty="0" smtClean="0">
                          <a:latin typeface="Cambria Math" panose="02040503050406030204" pitchFamily="18" charset="0"/>
                          <a:cs typeface="Arial"/>
                        </a:rPr>
                        <m:t>𝒇</m:t>
                      </m:r>
                      <m:r>
                        <a:rPr lang="en-GB" sz="2800" b="1" i="1" spc="-20" dirty="0" smtClean="0">
                          <a:latin typeface="Cambria Math" panose="02040503050406030204" pitchFamily="18" charset="0"/>
                          <a:cs typeface="Arial"/>
                        </a:rPr>
                        <m:t>(.)</m:t>
                      </m:r>
                    </m:oMath>
                  </m:oMathPara>
                </a14:m>
                <a:endParaRPr sz="2800" b="1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3" name="object 14">
                <a:extLst>
                  <a:ext uri="{FF2B5EF4-FFF2-40B4-BE49-F238E27FC236}">
                    <a16:creationId xmlns:a16="http://schemas.microsoft.com/office/drawing/2014/main" id="{25D5997D-C99B-43A3-A47F-0856DC0D4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667" y="3446702"/>
                <a:ext cx="559172" cy="443711"/>
              </a:xfrm>
              <a:prstGeom prst="rect">
                <a:avLst/>
              </a:prstGeom>
              <a:blipFill>
                <a:blip r:embed="rId7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14">
                <a:extLst>
                  <a:ext uri="{FF2B5EF4-FFF2-40B4-BE49-F238E27FC236}">
                    <a16:creationId xmlns:a16="http://schemas.microsoft.com/office/drawing/2014/main" id="{0CB1EF94-2C1A-4BDC-A388-240A6708B71E}"/>
                  </a:ext>
                </a:extLst>
              </p:cNvPr>
              <p:cNvSpPr txBox="1"/>
              <p:nvPr/>
            </p:nvSpPr>
            <p:spPr>
              <a:xfrm>
                <a:off x="9047670" y="4056314"/>
                <a:ext cx="559172" cy="44371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pc="-20" dirty="0" smtClean="0">
                          <a:latin typeface="Cambria Math" panose="02040503050406030204" pitchFamily="18" charset="0"/>
                          <a:cs typeface="Arial"/>
                        </a:rPr>
                        <m:t>𝒇</m:t>
                      </m:r>
                      <m:r>
                        <a:rPr lang="en-GB" sz="2800" b="1" i="1" spc="-20" dirty="0" smtClean="0">
                          <a:latin typeface="Cambria Math" panose="02040503050406030204" pitchFamily="18" charset="0"/>
                          <a:cs typeface="Arial"/>
                        </a:rPr>
                        <m:t>(.)</m:t>
                      </m:r>
                    </m:oMath>
                  </m:oMathPara>
                </a14:m>
                <a:endParaRPr sz="2800" b="1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4" name="object 14">
                <a:extLst>
                  <a:ext uri="{FF2B5EF4-FFF2-40B4-BE49-F238E27FC236}">
                    <a16:creationId xmlns:a16="http://schemas.microsoft.com/office/drawing/2014/main" id="{0CB1EF94-2C1A-4BDC-A388-240A6708B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670" y="4056314"/>
                <a:ext cx="559172" cy="443711"/>
              </a:xfrm>
              <a:prstGeom prst="rect">
                <a:avLst/>
              </a:prstGeom>
              <a:blipFill>
                <a:blip r:embed="rId8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D795433A-A647-4936-A927-13DBC50FC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7D15B83-5F16-4DCC-9321-5B45F6B05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1" y="1877830"/>
            <a:ext cx="12055998" cy="509271"/>
          </a:xfrm>
        </p:spPr>
        <p:txBody>
          <a:bodyPr/>
          <a:lstStyle/>
          <a:p>
            <a:r>
              <a:rPr lang="en-GB" dirty="0"/>
              <a:t>Assume we want to fit a regression to a series of observations:</a:t>
            </a:r>
          </a:p>
        </p:txBody>
      </p:sp>
    </p:spTree>
    <p:extLst>
      <p:ext uri="{BB962C8B-B14F-4D97-AF65-F5344CB8AC3E}">
        <p14:creationId xmlns:p14="http://schemas.microsoft.com/office/powerpoint/2010/main" val="200142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CAA1-63DD-4178-A77C-CABE70B99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Assuming a binary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6A8A-5ED1-4719-82B5-0808E716D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2" y="1956048"/>
            <a:ext cx="11304057" cy="4057777"/>
          </a:xfrm>
        </p:spPr>
        <p:txBody>
          <a:bodyPr/>
          <a:lstStyle/>
          <a:p>
            <a:r>
              <a:rPr lang="en-GB" sz="2000" dirty="0"/>
              <a:t>True Positives (TP)</a:t>
            </a:r>
          </a:p>
          <a:p>
            <a:pPr lvl="1"/>
            <a:r>
              <a:rPr lang="en-GB" sz="1800" dirty="0"/>
              <a:t>This is what many people think accuracy is (but it’s not!)</a:t>
            </a:r>
          </a:p>
          <a:p>
            <a:pPr lvl="1"/>
            <a:r>
              <a:rPr lang="en-GB" sz="1800" dirty="0"/>
              <a:t>Samples from the positive class that are classified correctly</a:t>
            </a:r>
          </a:p>
          <a:p>
            <a:r>
              <a:rPr lang="en-GB" sz="2000" dirty="0"/>
              <a:t>True Negatives (TN)</a:t>
            </a:r>
          </a:p>
          <a:p>
            <a:pPr lvl="1"/>
            <a:r>
              <a:rPr lang="en-GB" sz="1800" dirty="0"/>
              <a:t>How many samples from the negative class are </a:t>
            </a:r>
            <a:r>
              <a:rPr lang="en-GB" sz="1800" b="1" dirty="0"/>
              <a:t>NOT</a:t>
            </a:r>
            <a:r>
              <a:rPr lang="en-GB" sz="1800" dirty="0"/>
              <a:t> classified as being from the positive one</a:t>
            </a:r>
          </a:p>
          <a:p>
            <a:r>
              <a:rPr lang="en-GB" sz="2000" dirty="0"/>
              <a:t>False Positives (FP)</a:t>
            </a:r>
          </a:p>
          <a:p>
            <a:pPr lvl="1"/>
            <a:r>
              <a:rPr lang="en-GB" sz="1800" dirty="0"/>
              <a:t>How many samples from the negative class are classified as being from the positive class</a:t>
            </a:r>
          </a:p>
          <a:p>
            <a:pPr lvl="1"/>
            <a:r>
              <a:rPr lang="en-GB" sz="1800" dirty="0"/>
              <a:t>Also known in statistics as </a:t>
            </a:r>
            <a:r>
              <a:rPr lang="en-GB" sz="1800" b="1" dirty="0"/>
              <a:t>False Alarms </a:t>
            </a:r>
            <a:r>
              <a:rPr lang="en-GB" sz="1800" dirty="0"/>
              <a:t>or </a:t>
            </a:r>
            <a:r>
              <a:rPr lang="en-GB" sz="1800" b="1" dirty="0"/>
              <a:t>Type I Error</a:t>
            </a:r>
          </a:p>
          <a:p>
            <a:r>
              <a:rPr lang="en-GB" sz="2000" dirty="0"/>
              <a:t>False Negatives (FN)</a:t>
            </a:r>
          </a:p>
          <a:p>
            <a:pPr lvl="1"/>
            <a:r>
              <a:rPr lang="en-GB" sz="1800" dirty="0"/>
              <a:t>How many samples from the positive class are classified as being from the negative class</a:t>
            </a:r>
          </a:p>
          <a:p>
            <a:pPr lvl="1"/>
            <a:r>
              <a:rPr lang="en-GB" sz="1800" dirty="0"/>
              <a:t>Also known in statistics as </a:t>
            </a:r>
            <a:r>
              <a:rPr lang="en-GB" sz="1800" b="1" dirty="0"/>
              <a:t>Type II Error</a:t>
            </a:r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41C85-CD3B-4B01-86E8-3E038A99B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B61C7-2C60-4301-A10C-A3D8B2E54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AA609-B0E5-4274-A44D-2523B7E1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97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0D24-38B9-4125-86A9-30E9DD4C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what is the accuracy?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5A7A-69EE-4FDE-9E9F-DC9A7B929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Value between 0 and 1</a:t>
            </a:r>
          </a:p>
          <a:p>
            <a:endParaRPr lang="en-GB" dirty="0"/>
          </a:p>
          <a:p>
            <a:r>
              <a:rPr lang="en-GB" dirty="0"/>
              <a:t>Not a suitable metric for </a:t>
            </a:r>
            <a:r>
              <a:rPr lang="en-GB" b="1" dirty="0"/>
              <a:t>imbalanced </a:t>
            </a:r>
            <a:r>
              <a:rPr lang="en-GB" dirty="0"/>
              <a:t>scenarios</a:t>
            </a:r>
          </a:p>
          <a:p>
            <a:endParaRPr lang="en-GB" dirty="0"/>
          </a:p>
          <a:p>
            <a:r>
              <a:rPr lang="en-GB" dirty="0"/>
              <a:t>Why?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5F657-C1B2-47ED-9259-8AAF5C79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3FCD-A47C-4305-A758-750A8D1D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0C94B3-E205-4EC9-922B-4D4CDF62927E}"/>
                  </a:ext>
                </a:extLst>
              </p:cNvPr>
              <p:cNvSpPr txBox="1"/>
              <p:nvPr/>
            </p:nvSpPr>
            <p:spPr>
              <a:xfrm>
                <a:off x="4152408" y="2007140"/>
                <a:ext cx="340247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0C94B3-E205-4EC9-922B-4D4CDF62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408" y="2007140"/>
                <a:ext cx="3402470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47EC8C-F734-437A-B998-EB049A99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95629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sultado de imagen de aberdeen">
            <a:extLst>
              <a:ext uri="{FF2B5EF4-FFF2-40B4-BE49-F238E27FC236}">
                <a16:creationId xmlns:a16="http://schemas.microsoft.com/office/drawing/2014/main" id="{7DD5F3CD-B3C7-43C1-9203-6694AC59F9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Resultado de imagen de aberdeen">
            <a:extLst>
              <a:ext uri="{FF2B5EF4-FFF2-40B4-BE49-F238E27FC236}">
                <a16:creationId xmlns:a16="http://schemas.microsoft.com/office/drawing/2014/main" id="{54CB729C-A3F5-4DE1-A274-0CC9462EDE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4" y="1568629"/>
            <a:ext cx="3941167" cy="262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aberdeen oil">
            <a:extLst>
              <a:ext uri="{FF2B5EF4-FFF2-40B4-BE49-F238E27FC236}">
                <a16:creationId xmlns:a16="http://schemas.microsoft.com/office/drawing/2014/main" id="{46A80063-B757-4733-BA1C-4147DDD92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r="8961"/>
          <a:stretch/>
        </p:blipFill>
        <p:spPr bwMode="auto">
          <a:xfrm>
            <a:off x="2635837" y="4401662"/>
            <a:ext cx="3040940" cy="18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rgu">
            <a:extLst>
              <a:ext uri="{FF2B5EF4-FFF2-40B4-BE49-F238E27FC236}">
                <a16:creationId xmlns:a16="http://schemas.microsoft.com/office/drawing/2014/main" id="{A975CAA3-FCB9-47C5-B785-F5B3F3BB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52" y="4301099"/>
            <a:ext cx="5004048" cy="1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aberdeen granite">
            <a:extLst>
              <a:ext uri="{FF2B5EF4-FFF2-40B4-BE49-F238E27FC236}">
                <a16:creationId xmlns:a16="http://schemas.microsoft.com/office/drawing/2014/main" id="{17849D14-0F1F-44C3-B10E-E3CE2CD18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26" b="23160"/>
          <a:stretch/>
        </p:blipFill>
        <p:spPr bwMode="auto">
          <a:xfrm>
            <a:off x="347273" y="4324790"/>
            <a:ext cx="1961696" cy="19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D315B-A5A1-4DDF-BC73-9F83A2FDE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745" y="1290058"/>
            <a:ext cx="3085441" cy="2627446"/>
          </a:xfrm>
          <a:prstGeom prst="rect">
            <a:avLst/>
          </a:prstGeom>
        </p:spPr>
      </p:pic>
      <p:pic>
        <p:nvPicPr>
          <p:cNvPr id="1030" name="Picture 6" descr="Resultado de imagen de aberdeen map">
            <a:extLst>
              <a:ext uri="{FF2B5EF4-FFF2-40B4-BE49-F238E27FC236}">
                <a16:creationId xmlns:a16="http://schemas.microsoft.com/office/drawing/2014/main" id="{32FB8727-A3A2-4089-BE61-C691BBE95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1" t="7309" r="24039" b="7309"/>
          <a:stretch/>
        </p:blipFill>
        <p:spPr bwMode="auto">
          <a:xfrm>
            <a:off x="8782102" y="1380797"/>
            <a:ext cx="2259061" cy="261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F31971A-421D-45F2-BC50-A1BBE5E1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F7CD30B-191D-430B-A5D5-98184969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3700" y="6453449"/>
            <a:ext cx="1346200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B36BF-B140-452B-A2D3-C2DD6905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49" y="959841"/>
            <a:ext cx="10515600" cy="757129"/>
          </a:xfrm>
        </p:spPr>
        <p:txBody>
          <a:bodyPr/>
          <a:lstStyle/>
          <a:p>
            <a:r>
              <a:rPr lang="en-GB" dirty="0"/>
              <a:t>Where am I!?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C0FDB8A2-6FD9-4B72-B259-D42F0C0C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31980151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3BA-FAAA-4D38-A8C4-91ABD8C2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Precision and Recall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B228CF-4FB0-433F-B046-E24946699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523" y="607006"/>
            <a:ext cx="4312920" cy="52247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8A6EF-7137-4611-B8A0-B829815D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80D25-3DE4-4BAE-ADF3-6E8DCB09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C12B77-6464-4F36-9F0F-CA93579A7939}"/>
              </a:ext>
            </a:extLst>
          </p:cNvPr>
          <p:cNvSpPr txBox="1">
            <a:spLocks/>
          </p:cNvSpPr>
          <p:nvPr/>
        </p:nvSpPr>
        <p:spPr>
          <a:xfrm>
            <a:off x="595843" y="1757928"/>
            <a:ext cx="5332517" cy="40577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9216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9216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These metrics focus on the balance between the relevant and irrelevant elements</a:t>
            </a:r>
          </a:p>
          <a:p>
            <a:endParaRPr lang="en-GB" dirty="0"/>
          </a:p>
          <a:p>
            <a:r>
              <a:rPr lang="en-GB" dirty="0"/>
              <a:t>Consider if the positive case is easy to find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EA45F66-C6B1-408A-A5F3-2F684E8BF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885277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3BA-FAAA-4D38-A8C4-91ABD8C2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8A6EF-7137-4611-B8A0-B829815D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80D25-3DE4-4BAE-ADF3-6E8DCB09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6C71E54-0797-4693-A4D1-4BD98354C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3021" y="1026199"/>
            <a:ext cx="4208919" cy="44895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F769F5-B04B-4229-A67F-3D971F86B34A}"/>
                  </a:ext>
                </a:extLst>
              </p:cNvPr>
              <p:cNvSpPr txBox="1"/>
              <p:nvPr/>
            </p:nvSpPr>
            <p:spPr>
              <a:xfrm>
                <a:off x="2074123" y="2197909"/>
                <a:ext cx="2243435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F769F5-B04B-4229-A67F-3D971F86B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23" y="2197909"/>
                <a:ext cx="2243435" cy="523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E8A2130-8287-43B5-B6BC-5EB78EECDA6D}"/>
              </a:ext>
            </a:extLst>
          </p:cNvPr>
          <p:cNvSpPr/>
          <p:nvPr/>
        </p:nvSpPr>
        <p:spPr>
          <a:xfrm>
            <a:off x="1325777" y="4431286"/>
            <a:ext cx="374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Helvetica Neue"/>
              </a:rPr>
              <a:t>How much of what I </a:t>
            </a:r>
            <a:r>
              <a:rPr lang="en-GB" b="1" dirty="0">
                <a:solidFill>
                  <a:srgbClr val="000000"/>
                </a:solidFill>
                <a:latin typeface="Helvetica Neue"/>
              </a:rPr>
              <a:t>have</a:t>
            </a:r>
            <a:r>
              <a:rPr lang="en-GB" dirty="0">
                <a:solidFill>
                  <a:srgbClr val="000000"/>
                </a:solidFill>
                <a:latin typeface="Helvetica Neue"/>
              </a:rPr>
              <a:t> I </a:t>
            </a:r>
            <a:r>
              <a:rPr lang="en-GB" b="1" dirty="0">
                <a:solidFill>
                  <a:srgbClr val="000000"/>
                </a:solidFill>
                <a:latin typeface="Helvetica Neue"/>
              </a:rPr>
              <a:t>need</a:t>
            </a:r>
            <a:r>
              <a:rPr lang="en-GB" dirty="0">
                <a:solidFill>
                  <a:srgbClr val="000000"/>
                </a:solidFill>
                <a:latin typeface="Helvetica Neue"/>
              </a:rPr>
              <a:t>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6758296-55E0-4709-A993-BB3DE86A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2730834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3BA-FAAA-4D38-A8C4-91ABD8C2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8A6EF-7137-4611-B8A0-B829815D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80D25-3DE4-4BAE-ADF3-6E8DCB09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F769F5-B04B-4229-A67F-3D971F86B34A}"/>
                  </a:ext>
                </a:extLst>
              </p:cNvPr>
              <p:cNvSpPr txBox="1"/>
              <p:nvPr/>
            </p:nvSpPr>
            <p:spPr>
              <a:xfrm>
                <a:off x="2074123" y="2197909"/>
                <a:ext cx="1929374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F769F5-B04B-4229-A67F-3D971F86B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23" y="2197909"/>
                <a:ext cx="1929374" cy="523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E8A2130-8287-43B5-B6BC-5EB78EECDA6D}"/>
              </a:ext>
            </a:extLst>
          </p:cNvPr>
          <p:cNvSpPr/>
          <p:nvPr/>
        </p:nvSpPr>
        <p:spPr>
          <a:xfrm>
            <a:off x="1325777" y="4431286"/>
            <a:ext cx="374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Helvetica Neue"/>
              </a:rPr>
              <a:t>How much of what I </a:t>
            </a:r>
            <a:r>
              <a:rPr lang="en-GB" b="1" dirty="0">
                <a:solidFill>
                  <a:srgbClr val="000000"/>
                </a:solidFill>
                <a:latin typeface="Helvetica Neue"/>
              </a:rPr>
              <a:t>need</a:t>
            </a:r>
            <a:r>
              <a:rPr lang="en-GB" dirty="0">
                <a:solidFill>
                  <a:srgbClr val="000000"/>
                </a:solidFill>
                <a:latin typeface="Helvetica Neue"/>
              </a:rPr>
              <a:t> I </a:t>
            </a:r>
            <a:r>
              <a:rPr lang="en-GB" b="1" dirty="0">
                <a:solidFill>
                  <a:srgbClr val="000000"/>
                </a:solidFill>
                <a:latin typeface="Helvetica Neue"/>
              </a:rPr>
              <a:t>have</a:t>
            </a:r>
            <a:r>
              <a:rPr lang="en-GB" dirty="0">
                <a:solidFill>
                  <a:srgbClr val="000000"/>
                </a:solidFill>
                <a:latin typeface="Helvetica Neue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DAF8F-28B7-4F76-93E0-2C5069E8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86" y="1026199"/>
            <a:ext cx="3843706" cy="495838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053E3E-8981-477B-8D5A-99CD9994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2096504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7C6DB-0150-46A4-9F2B-768F3C07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F1-score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A3B24-8D47-4105-81DC-DF7C9D8D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43" y="1757928"/>
            <a:ext cx="5271557" cy="4057777"/>
          </a:xfrm>
        </p:spPr>
        <p:txBody>
          <a:bodyPr/>
          <a:lstStyle/>
          <a:p>
            <a:r>
              <a:rPr lang="en-GB" dirty="0"/>
              <a:t>Harmonic mean between precision and recall</a:t>
            </a:r>
          </a:p>
          <a:p>
            <a:endParaRPr lang="en-GB" dirty="0"/>
          </a:p>
          <a:p>
            <a:r>
              <a:rPr lang="en-GB" dirty="0"/>
              <a:t>Helps gauge both</a:t>
            </a:r>
          </a:p>
          <a:p>
            <a:endParaRPr lang="en-GB" dirty="0"/>
          </a:p>
          <a:p>
            <a:r>
              <a:rPr lang="en-GB" dirty="0"/>
              <a:t>There are different interpretations and variations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E8DD-E08B-4166-9987-5EACB337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614C8-BA3A-4888-88C3-D3B4951E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12CE76-BA51-45BC-8507-7208B97AAB14}"/>
                  </a:ext>
                </a:extLst>
              </p:cNvPr>
              <p:cNvSpPr txBox="1"/>
              <p:nvPr/>
            </p:nvSpPr>
            <p:spPr>
              <a:xfrm>
                <a:off x="5579323" y="3146422"/>
                <a:ext cx="5354223" cy="565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1=2×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12CE76-BA51-45BC-8507-7208B97AA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323" y="3146422"/>
                <a:ext cx="5354223" cy="5651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D8F4B1-81B6-4EDF-A741-537F88FF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2945644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A040-6CA3-44F7-8A76-86052639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8E684F-C9E5-47AE-8CDB-66D80BDEC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190" y="2011538"/>
            <a:ext cx="4967049" cy="36756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F5C2B-8F4C-44F3-BC2F-C723ACC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C827E-2C15-4830-B9EB-309934C3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3EA0826-70FD-4CA6-8C93-9191B77B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374453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A040-6CA3-44F7-8A76-860526397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F5C2B-8F4C-44F3-BC2F-C723ACC4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C827E-2C15-4830-B9EB-309934C3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BF13EB-4DBF-4684-9A49-C7831AEC8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208" y="1881426"/>
            <a:ext cx="9123809" cy="3809524"/>
          </a:xfr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5918E28-0562-4032-BE30-59216773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301227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8B70-99E1-45EE-A20A-753C13F5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26155-A923-4A36-BBEA-CD987DC8E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many ways to adapt the aforementioned metrics to these scenarios, the most common one being the </a:t>
            </a:r>
            <a:r>
              <a:rPr lang="en-GB" b="1" dirty="0"/>
              <a:t>One vs All</a:t>
            </a:r>
            <a:r>
              <a:rPr lang="en-GB" dirty="0"/>
              <a:t> approach</a:t>
            </a:r>
          </a:p>
          <a:p>
            <a:pPr lvl="1"/>
            <a:r>
              <a:rPr lang="en-GB" dirty="0"/>
              <a:t>Comparing a metric of one class against the rest as if these were a single class</a:t>
            </a:r>
          </a:p>
          <a:p>
            <a:r>
              <a:rPr lang="en-GB" dirty="0"/>
              <a:t>Considering that you can still calculate precision, recall and F1-score for each class (against the rest), another commonly used approach is macro/weighted/micro metrics:</a:t>
            </a:r>
          </a:p>
          <a:p>
            <a:pPr lvl="1"/>
            <a:r>
              <a:rPr lang="en-GB" dirty="0"/>
              <a:t>Macro: Arithmetic mean</a:t>
            </a:r>
          </a:p>
          <a:p>
            <a:pPr lvl="1"/>
            <a:r>
              <a:rPr lang="en-GB" dirty="0"/>
              <a:t>Weighted: multiply each by number of sample</a:t>
            </a:r>
          </a:p>
          <a:p>
            <a:pPr lvl="1"/>
            <a:r>
              <a:rPr lang="en-GB" dirty="0"/>
              <a:t>Micro: Harmonic mean </a:t>
            </a:r>
            <a:r>
              <a:rPr lang="en-GB" dirty="0">
                <a:sym typeface="Wingdings" panose="05000000000000000000" pitchFamily="2" charset="2"/>
              </a:rPr>
              <a:t> accuracy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BF96E-2413-43F3-AB33-63959D8E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F2E63-C49B-4663-8E22-A736B6F1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6EFB493-2AC0-4ECC-9CE8-61A49D138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16014041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D170-DABB-416A-9B11-E6026B6DE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6. Final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760391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99C7-B74B-478E-ADCD-DF16F257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926726"/>
            <a:ext cx="10515600" cy="757129"/>
          </a:xfrm>
        </p:spPr>
        <p:txBody>
          <a:bodyPr/>
          <a:lstStyle/>
          <a:p>
            <a:r>
              <a:rPr lang="en-GB" dirty="0"/>
              <a:t>Final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F0E4E-EB6F-4D91-BC36-78E7AC004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100" y="1618005"/>
            <a:ext cx="7179198" cy="4388917"/>
          </a:xfrm>
        </p:spPr>
        <p:txBody>
          <a:bodyPr/>
          <a:lstStyle/>
          <a:p>
            <a:r>
              <a:rPr lang="en-GB" sz="2000" dirty="0"/>
              <a:t>Runtime</a:t>
            </a:r>
          </a:p>
          <a:p>
            <a:pPr lvl="1"/>
            <a:r>
              <a:rPr lang="en-GB" sz="1800" dirty="0"/>
              <a:t>Not very academic, but </a:t>
            </a:r>
            <a:r>
              <a:rPr lang="en-GB" sz="1800" b="1" dirty="0"/>
              <a:t>HUGELY </a:t>
            </a:r>
            <a:r>
              <a:rPr lang="en-GB" sz="1800" dirty="0"/>
              <a:t>important in practice!</a:t>
            </a:r>
          </a:p>
          <a:p>
            <a:r>
              <a:rPr lang="en-GB" sz="2000" dirty="0"/>
              <a:t>How “green” is my algorithm?</a:t>
            </a:r>
          </a:p>
          <a:p>
            <a:pPr lvl="1"/>
            <a:r>
              <a:rPr lang="en-GB" sz="1800" dirty="0">
                <a:hlinkClick r:id="rId2"/>
              </a:rPr>
              <a:t>https://medium.com/codex/what-are-the-greenest-programming-languages-e738774b1957</a:t>
            </a:r>
            <a:r>
              <a:rPr lang="en-GB" sz="1800" dirty="0"/>
              <a:t> </a:t>
            </a:r>
          </a:p>
          <a:p>
            <a:r>
              <a:rPr lang="en-GB" sz="2000" dirty="0"/>
              <a:t>How “ethical” is my algorithm</a:t>
            </a:r>
          </a:p>
          <a:p>
            <a:pPr lvl="1"/>
            <a:r>
              <a:rPr lang="en-GB" sz="1800" dirty="0"/>
              <a:t>Data privacy</a:t>
            </a:r>
          </a:p>
          <a:p>
            <a:pPr lvl="1"/>
            <a:r>
              <a:rPr lang="en-GB" sz="1800" dirty="0"/>
              <a:t>Jobs that it will take/create?</a:t>
            </a:r>
          </a:p>
          <a:p>
            <a:r>
              <a:rPr lang="en-GB" sz="2000" dirty="0"/>
              <a:t>Check that our algorithms are NOT racist!</a:t>
            </a:r>
          </a:p>
          <a:p>
            <a:pPr lvl="1"/>
            <a:r>
              <a:rPr lang="en-GB" sz="1800" dirty="0">
                <a:hlinkClick r:id="rId3"/>
              </a:rPr>
              <a:t>https://sitn.hms.harvard.edu/flash/2020/racial-discrimination-in-face-recognition-technology/</a:t>
            </a:r>
            <a:r>
              <a:rPr lang="en-GB" sz="1800" dirty="0"/>
              <a:t> </a:t>
            </a:r>
          </a:p>
          <a:p>
            <a:r>
              <a:rPr lang="en-GB" sz="2000" dirty="0"/>
              <a:t>End of days!</a:t>
            </a:r>
          </a:p>
          <a:p>
            <a:pPr lvl="1"/>
            <a:r>
              <a:rPr lang="en-GB" sz="1800" dirty="0"/>
              <a:t>ChatGPT</a:t>
            </a:r>
          </a:p>
          <a:p>
            <a:pPr lvl="1"/>
            <a:r>
              <a:rPr lang="en-GB" sz="1800" dirty="0"/>
              <a:t>Dall-E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05A58-87E3-4818-A6AB-ED6E48F5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C7863-1787-4E84-AE6B-4DF4CB1B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8BA45-E2B4-451E-8C1B-F4D179B3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301" y="608804"/>
            <a:ext cx="3974592" cy="1555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5B398B-7446-42E0-9DBA-A68179E2D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605" y="2367477"/>
            <a:ext cx="3381375" cy="135255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5B91D82-7A67-48B1-AFB7-688AD213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AF75D5-3C51-486B-9FD1-7FE584EA10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958" r="15382"/>
          <a:stretch/>
        </p:blipFill>
        <p:spPr>
          <a:xfrm>
            <a:off x="7315887" y="4064426"/>
            <a:ext cx="1659468" cy="2044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BB331-6154-46A5-BF28-54CD90AE7E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485" y="3812464"/>
            <a:ext cx="3236277" cy="23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33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1CD1-CFC5-4E77-8F90-E4315BE0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“Homework”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FC69-1552-4F81-BD72-C3DCDA02F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Review the classical concepts of programming</a:t>
            </a:r>
          </a:p>
          <a:p>
            <a:pPr lvl="1"/>
            <a:r>
              <a:rPr lang="en-GB" dirty="0"/>
              <a:t>Data structures (string, int, Boolean, etc)</a:t>
            </a:r>
          </a:p>
          <a:p>
            <a:pPr lvl="1"/>
            <a:r>
              <a:rPr lang="en-GB" dirty="0"/>
              <a:t>Conditional (if/else, while, for)</a:t>
            </a:r>
          </a:p>
          <a:p>
            <a:pPr lvl="1"/>
            <a:r>
              <a:rPr lang="en-GB" dirty="0"/>
              <a:t>Creating functions</a:t>
            </a:r>
          </a:p>
          <a:p>
            <a:endParaRPr lang="en-GB" dirty="0"/>
          </a:p>
          <a:p>
            <a:r>
              <a:rPr lang="en-GB" dirty="0"/>
              <a:t>Get familiar with Python and/or R</a:t>
            </a:r>
          </a:p>
          <a:p>
            <a:pPr lvl="1"/>
            <a:r>
              <a:rPr lang="en-GB" dirty="0"/>
              <a:t>Do a course according to your level</a:t>
            </a:r>
          </a:p>
          <a:p>
            <a:pPr lvl="1"/>
            <a:r>
              <a:rPr lang="en-GB" dirty="0"/>
              <a:t>Practice!</a:t>
            </a:r>
          </a:p>
          <a:p>
            <a:pPr lvl="2"/>
            <a:r>
              <a:rPr lang="en-GB" dirty="0">
                <a:hlinkClick r:id="rId2"/>
              </a:rPr>
              <a:t>https://www.w3schools.com/python/python_exercises.asp</a:t>
            </a:r>
            <a:endParaRPr lang="en-GB" dirty="0"/>
          </a:p>
          <a:p>
            <a:pPr lvl="2"/>
            <a:r>
              <a:rPr lang="en-GB" dirty="0">
                <a:hlinkClick r:id="rId3"/>
              </a:rPr>
              <a:t>https://projecteuler.net/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F9A4-5A4C-44E5-9B8B-73A1A4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10F0C-4F1E-4D65-A11E-F0598D13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034242-341A-48B5-8280-E3A8E739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725" y="6453188"/>
            <a:ext cx="7178675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384668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81AAC-187C-4C2D-BB33-C5BA6BCB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I get “here”?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C3F00-0847-4E54-9A81-5F98BB3A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FB76E-7E30-45FF-B25D-DBEFB59C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Imagen 27">
            <a:extLst>
              <a:ext uri="{FF2B5EF4-FFF2-40B4-BE49-F238E27FC236}">
                <a16:creationId xmlns:a16="http://schemas.microsoft.com/office/drawing/2014/main" id="{33740AF6-637F-482D-8702-22AD4675E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353" y="3970553"/>
            <a:ext cx="3218961" cy="1659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CAD69-A140-40D4-B9FC-17C5E1C20400}"/>
              </a:ext>
            </a:extLst>
          </p:cNvPr>
          <p:cNvSpPr txBox="1"/>
          <p:nvPr/>
        </p:nvSpPr>
        <p:spPr>
          <a:xfrm>
            <a:off x="4843520" y="1783328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MSc Cyber Security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394DFD-8708-4DD3-839C-092178A4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69" y="2170948"/>
            <a:ext cx="1005608" cy="1005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9C7B69-FF7C-461B-9289-55C3BF6ED6A8}"/>
              </a:ext>
            </a:extLst>
          </p:cNvPr>
          <p:cNvSpPr txBox="1"/>
          <p:nvPr/>
        </p:nvSpPr>
        <p:spPr>
          <a:xfrm>
            <a:off x="8087073" y="5622543"/>
            <a:ext cx="118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Biometrics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CC6E8-824E-4D1F-B3A9-157AB9397356}"/>
              </a:ext>
            </a:extLst>
          </p:cNvPr>
          <p:cNvSpPr txBox="1"/>
          <p:nvPr/>
        </p:nvSpPr>
        <p:spPr>
          <a:xfrm>
            <a:off x="2559980" y="5622543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Networks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610A3F-4EB3-46C4-8091-95114514DE84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3100834" y="3176556"/>
            <a:ext cx="2752739" cy="79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4E9935-79D9-4916-B054-C259FFB3AA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29" y="3945402"/>
            <a:ext cx="3463182" cy="16771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23960C-DD30-419D-80DA-9B16A57AD6E9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5853573" y="3176556"/>
            <a:ext cx="2668947" cy="76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AF8EFB3-833B-4D80-B181-E01E0F644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27980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F8E0-2B15-41B8-A786-2C48FA84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Fundamentals of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F9596-16C0-4169-BF88-A4FA5A456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 </a:t>
            </a:r>
            <a:r>
              <a:rPr lang="en-GB" dirty="0">
                <a:hlinkClick r:id="rId2"/>
              </a:rPr>
              <a:t>www.menti.com</a:t>
            </a:r>
            <a:r>
              <a:rPr lang="en-GB" dirty="0"/>
              <a:t> and use the code you see on the screen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922EC-CD55-452E-8D9C-906577C8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27E90-819B-424D-A23B-D439F73D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4D7-DC86-9A4E-9C9F-0B324FE8876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33BBEF3-2196-45B0-8A1D-501DF367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</p:spTree>
    <p:extLst>
      <p:ext uri="{BB962C8B-B14F-4D97-AF65-F5344CB8AC3E}">
        <p14:creationId xmlns:p14="http://schemas.microsoft.com/office/powerpoint/2010/main" val="220953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C68A7E-56FB-48BC-B8AE-9B6F0F4C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41" y="1051371"/>
            <a:ext cx="10515600" cy="757129"/>
          </a:xfrm>
        </p:spPr>
        <p:txBody>
          <a:bodyPr/>
          <a:lstStyle/>
          <a:p>
            <a:r>
              <a:rPr lang="en-GB" dirty="0"/>
              <a:t>What is ML?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83A9209-8985-440B-B18E-A51838D616DC}"/>
              </a:ext>
            </a:extLst>
          </p:cNvPr>
          <p:cNvSpPr txBox="1"/>
          <p:nvPr/>
        </p:nvSpPr>
        <p:spPr>
          <a:xfrm>
            <a:off x="330085" y="1808500"/>
            <a:ext cx="11534775" cy="41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155575" indent="-212090">
              <a:lnSpc>
                <a:spcPct val="100000"/>
              </a:lnSpc>
              <a:spcBef>
                <a:spcPts val="100"/>
              </a:spcBef>
              <a:buSzPct val="43750"/>
              <a:buChar char="●"/>
              <a:tabLst>
                <a:tab pos="262890" algn="l"/>
              </a:tabLst>
            </a:pPr>
            <a:r>
              <a:rPr sz="2000" dirty="0">
                <a:latin typeface="Arial"/>
                <a:cs typeface="Arial"/>
              </a:rPr>
              <a:t>“Machine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learning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scientific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study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algorithms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statistical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that </a:t>
            </a:r>
            <a:r>
              <a:rPr sz="2000" dirty="0">
                <a:latin typeface="Arial"/>
                <a:cs typeface="Arial"/>
              </a:rPr>
              <a:t>computer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systems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lang="es-ES" sz="2000" dirty="0">
                <a:latin typeface="Arial"/>
                <a:cs typeface="Arial"/>
              </a:rPr>
              <a:t>use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perform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specific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task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without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explicit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instructions, </a:t>
            </a:r>
            <a:r>
              <a:rPr sz="2000" dirty="0">
                <a:latin typeface="Arial"/>
                <a:cs typeface="Arial"/>
              </a:rPr>
              <a:t>relying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patterns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inference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instead.”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lang="es-ES" sz="2000" dirty="0">
                <a:latin typeface="Arial"/>
                <a:cs typeface="Arial"/>
              </a:rPr>
              <a:t>— </a:t>
            </a:r>
            <a:r>
              <a:rPr sz="2000" spc="-10" dirty="0">
                <a:latin typeface="Arial"/>
                <a:cs typeface="Arial"/>
              </a:rPr>
              <a:t>Wikipedia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2400" dirty="0">
              <a:latin typeface="Arial"/>
              <a:cs typeface="Arial"/>
            </a:endParaRPr>
          </a:p>
          <a:p>
            <a:pPr marL="262255" marR="104775" indent="-212090">
              <a:lnSpc>
                <a:spcPct val="100000"/>
              </a:lnSpc>
              <a:buSzPct val="43750"/>
              <a:buChar char="●"/>
              <a:tabLst>
                <a:tab pos="262890" algn="l"/>
              </a:tabLst>
            </a:pPr>
            <a:r>
              <a:rPr sz="2000" dirty="0">
                <a:latin typeface="Arial"/>
                <a:cs typeface="Arial"/>
              </a:rPr>
              <a:t>“Machine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lang="es-ES" sz="2000" spc="-25" dirty="0">
                <a:latin typeface="Arial"/>
                <a:cs typeface="Arial"/>
              </a:rPr>
              <a:t>l</a:t>
            </a:r>
            <a:r>
              <a:rPr sz="2000" dirty="0">
                <a:latin typeface="Arial"/>
                <a:cs typeface="Arial"/>
              </a:rPr>
              <a:t>earning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most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basic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practice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algorithms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parse </a:t>
            </a:r>
            <a:r>
              <a:rPr sz="2000" dirty="0">
                <a:latin typeface="Arial"/>
                <a:cs typeface="Arial"/>
              </a:rPr>
              <a:t>data,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learn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it,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make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determination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prediction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about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something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world.”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lang="es-ES" sz="2000" dirty="0">
                <a:latin typeface="Arial"/>
                <a:cs typeface="Arial"/>
              </a:rPr>
              <a:t>— </a:t>
            </a:r>
            <a:r>
              <a:rPr sz="2000" spc="-10" dirty="0">
                <a:latin typeface="Arial"/>
                <a:cs typeface="Arial"/>
              </a:rPr>
              <a:t>Nvidia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2800" dirty="0">
              <a:latin typeface="Arial"/>
              <a:cs typeface="Arial"/>
            </a:endParaRPr>
          </a:p>
          <a:p>
            <a:pPr marL="262255" marR="125730" indent="-212090">
              <a:lnSpc>
                <a:spcPct val="100000"/>
              </a:lnSpc>
              <a:buSzPct val="43750"/>
              <a:buChar char="●"/>
              <a:tabLst>
                <a:tab pos="262890" algn="l"/>
              </a:tabLst>
            </a:pPr>
            <a:r>
              <a:rPr sz="2000" dirty="0">
                <a:latin typeface="Arial"/>
                <a:cs typeface="Arial"/>
              </a:rPr>
              <a:t>“Machine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learning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science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getting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computers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act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without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being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explicitly </a:t>
            </a:r>
            <a:r>
              <a:rPr sz="2000" dirty="0">
                <a:latin typeface="Arial"/>
                <a:cs typeface="Arial"/>
              </a:rPr>
              <a:t>programmed.”</a:t>
            </a:r>
            <a:r>
              <a:rPr sz="2000" spc="-20" dirty="0">
                <a:latin typeface="Arial"/>
                <a:cs typeface="Arial"/>
              </a:rPr>
              <a:t> </a:t>
            </a:r>
            <a:endParaRPr lang="es-ES" sz="2000" spc="-20" dirty="0">
              <a:latin typeface="Arial"/>
              <a:cs typeface="Arial"/>
            </a:endParaRPr>
          </a:p>
          <a:p>
            <a:pPr marL="50165" marR="125730">
              <a:lnSpc>
                <a:spcPct val="100000"/>
              </a:lnSpc>
              <a:buSzPct val="43750"/>
              <a:tabLst>
                <a:tab pos="262890" algn="l"/>
              </a:tabLst>
            </a:pPr>
            <a:r>
              <a:rPr lang="en-GB" sz="2000" spc="-20" dirty="0">
                <a:latin typeface="Arial"/>
                <a:cs typeface="Arial"/>
              </a:rPr>
              <a:t> </a:t>
            </a:r>
            <a:r>
              <a:rPr lang="es-ES" sz="2000" dirty="0">
                <a:latin typeface="Arial"/>
                <a:cs typeface="Arial"/>
              </a:rPr>
              <a:t>— </a:t>
            </a:r>
            <a:r>
              <a:rPr sz="2000" spc="-10" dirty="0">
                <a:latin typeface="Arial"/>
                <a:cs typeface="Arial"/>
              </a:rPr>
              <a:t>Stanford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2800" dirty="0">
              <a:latin typeface="Arial"/>
              <a:cs typeface="Arial"/>
            </a:endParaRPr>
          </a:p>
          <a:p>
            <a:pPr marL="262255" marR="17780" indent="-212090">
              <a:lnSpc>
                <a:spcPct val="100000"/>
              </a:lnSpc>
              <a:buSzPct val="43750"/>
              <a:buFont typeface="Arial"/>
              <a:buChar char="●"/>
              <a:tabLst>
                <a:tab pos="262890" algn="l"/>
              </a:tabLst>
            </a:pPr>
            <a:r>
              <a:rPr sz="2000" b="1" dirty="0">
                <a:latin typeface="Arial"/>
                <a:cs typeface="Arial"/>
              </a:rPr>
              <a:t>Our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working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definition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it’s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statistical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discrimination,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where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“machine”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itself </a:t>
            </a:r>
            <a:r>
              <a:rPr sz="2000" dirty="0">
                <a:latin typeface="Arial"/>
                <a:cs typeface="Arial"/>
              </a:rPr>
              <a:t>learns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discriminator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(mathematical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models)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using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provided</a:t>
            </a:r>
            <a:r>
              <a:rPr sz="2000" spc="-20" dirty="0">
                <a:latin typeface="Arial"/>
                <a:cs typeface="Arial"/>
              </a:rPr>
              <a:t> data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F47C99-D379-4792-8E3B-48485C46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6202" y="6453450"/>
            <a:ext cx="7179198" cy="365125"/>
          </a:xfrm>
        </p:spPr>
        <p:txBody>
          <a:bodyPr/>
          <a:lstStyle/>
          <a:p>
            <a:r>
              <a:rPr lang="en-US" dirty="0"/>
              <a:t>ML for CyberSec – Dr Carlos Moreno-Garcia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F9B0564-669C-4E3B-A7AF-6D897C50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4644" y="6453450"/>
            <a:ext cx="1269356" cy="365125"/>
          </a:xfrm>
        </p:spPr>
        <p:txBody>
          <a:bodyPr/>
          <a:lstStyle/>
          <a:p>
            <a:fld id="{CD071B8E-0DD7-5842-950E-3289D9FBABB1}" type="datetime4">
              <a:rPr lang="en-GB" smtClean="0"/>
              <a:pPr/>
              <a:t>29 June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F11F-EAAD-457A-BDFC-4C9519BB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3700" y="6438209"/>
            <a:ext cx="1346200" cy="365125"/>
          </a:xfrm>
        </p:spPr>
        <p:txBody>
          <a:bodyPr/>
          <a:lstStyle/>
          <a:p>
            <a:fld id="{437794D7-DC86-9A4E-9C9F-0B324FE8876A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GU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9216A"/>
      </a:accent1>
      <a:accent2>
        <a:srgbClr val="00A3DA"/>
      </a:accent2>
      <a:accent3>
        <a:srgbClr val="F2B229"/>
      </a:accent3>
      <a:accent4>
        <a:srgbClr val="E88A2C"/>
      </a:accent4>
      <a:accent5>
        <a:srgbClr val="D91F53"/>
      </a:accent5>
      <a:accent6>
        <a:srgbClr val="80AE3D"/>
      </a:accent6>
      <a:hlink>
        <a:srgbClr val="C51473"/>
      </a:hlink>
      <a:folHlink>
        <a:srgbClr val="0067A4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</TotalTime>
  <Words>3605</Words>
  <Application>Microsoft Office PowerPoint</Application>
  <PresentationFormat>Widescreen</PresentationFormat>
  <Paragraphs>625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Courier New</vt:lpstr>
      <vt:lpstr>Helvetica Neue</vt:lpstr>
      <vt:lpstr>Wingdings</vt:lpstr>
      <vt:lpstr>Office Theme</vt:lpstr>
      <vt:lpstr>1_Custom Design</vt:lpstr>
      <vt:lpstr>Custom Design</vt:lpstr>
      <vt:lpstr>Machine Learning for Cyber Security Part 1</vt:lpstr>
      <vt:lpstr>1. Introduction</vt:lpstr>
      <vt:lpstr>Objectives</vt:lpstr>
      <vt:lpstr>PowerPoint Presentation</vt:lpstr>
      <vt:lpstr>Main Achievements</vt:lpstr>
      <vt:lpstr>Where am I!?</vt:lpstr>
      <vt:lpstr>How did I get “here”?</vt:lpstr>
      <vt:lpstr>2. Fundamentals of ML</vt:lpstr>
      <vt:lpstr>What is ML?</vt:lpstr>
      <vt:lpstr>What is ML?</vt:lpstr>
      <vt:lpstr>Why ML?</vt:lpstr>
      <vt:lpstr>How ML fits in Cyber Security?</vt:lpstr>
      <vt:lpstr>How ML fits in Cyber Security?</vt:lpstr>
      <vt:lpstr>ML Components</vt:lpstr>
      <vt:lpstr>ML Components</vt:lpstr>
      <vt:lpstr>Types of Data</vt:lpstr>
      <vt:lpstr>3.1. Tools for ML</vt:lpstr>
      <vt:lpstr>Types of Programming Languages</vt:lpstr>
      <vt:lpstr>Why to Use High-Level?</vt:lpstr>
      <vt:lpstr>Why ML Top Programming Languages</vt:lpstr>
      <vt:lpstr>TIOBE Index</vt:lpstr>
      <vt:lpstr>TIOBE Index</vt:lpstr>
      <vt:lpstr>TIOBE Index</vt:lpstr>
      <vt:lpstr>IEEE</vt:lpstr>
      <vt:lpstr>Top paying technologies (StackOverflow Survey 2023)</vt:lpstr>
      <vt:lpstr>Top paying technologies (StackOverflow Survey 2023)</vt:lpstr>
      <vt:lpstr>PowerPoint Presentation</vt:lpstr>
      <vt:lpstr>How they connect?</vt:lpstr>
      <vt:lpstr>This is close!</vt:lpstr>
      <vt:lpstr>What are R and Python?</vt:lpstr>
      <vt:lpstr>What do we use them for?</vt:lpstr>
      <vt:lpstr>Why these tools?</vt:lpstr>
      <vt:lpstr>How to Install?</vt:lpstr>
      <vt:lpstr>Where to Learn?</vt:lpstr>
      <vt:lpstr>3.2. Demo of Python and R</vt:lpstr>
      <vt:lpstr>3.3. Demo of Online Notebook Platforms</vt:lpstr>
      <vt:lpstr>4.1 Types of ML</vt:lpstr>
      <vt:lpstr>(Main) Types</vt:lpstr>
      <vt:lpstr>(More) Types</vt:lpstr>
      <vt:lpstr>Solving a problem using ML logic</vt:lpstr>
      <vt:lpstr>PowerPoint Presentation</vt:lpstr>
      <vt:lpstr>K Nearest Neighbours (KNN)</vt:lpstr>
      <vt:lpstr>Decision Tree/Random Forest</vt:lpstr>
      <vt:lpstr>Naïve Bayes (NB)</vt:lpstr>
      <vt:lpstr>Support Vector Machine </vt:lpstr>
      <vt:lpstr>Neural Network (NN)</vt:lpstr>
      <vt:lpstr>Clustering (unsupervised) with K Means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4.2 Practical Example (Iris)</vt:lpstr>
      <vt:lpstr>5. Evaluating ML</vt:lpstr>
      <vt:lpstr>Evaluating ML</vt:lpstr>
      <vt:lpstr>Over/Under Fitting</vt:lpstr>
      <vt:lpstr>Assuming a binary scenario</vt:lpstr>
      <vt:lpstr>So what is the accuracy?</vt:lpstr>
      <vt:lpstr>Precision and Recall</vt:lpstr>
      <vt:lpstr>Precision</vt:lpstr>
      <vt:lpstr>Recall</vt:lpstr>
      <vt:lpstr>F1-score</vt:lpstr>
      <vt:lpstr>Confusion Matrix</vt:lpstr>
      <vt:lpstr>Confusion Matrix</vt:lpstr>
      <vt:lpstr>Multiclass</vt:lpstr>
      <vt:lpstr>6. Final Considerations</vt:lpstr>
      <vt:lpstr>Final Considerations</vt:lpstr>
      <vt:lpstr>“Homework”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Carlos Moreno-Garcia (soc)</cp:lastModifiedBy>
  <cp:revision>160</cp:revision>
  <cp:lastPrinted>2019-07-05T12:26:37Z</cp:lastPrinted>
  <dcterms:created xsi:type="dcterms:W3CDTF">2019-06-17T11:08:50Z</dcterms:created>
  <dcterms:modified xsi:type="dcterms:W3CDTF">2024-06-29T14:56:34Z</dcterms:modified>
</cp:coreProperties>
</file>